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6" autoAdjust="0"/>
    <p:restoredTop sz="76805" autoAdjust="0"/>
  </p:normalViewPr>
  <p:slideViewPr>
    <p:cSldViewPr snapToGrid="0">
      <p:cViewPr varScale="1">
        <p:scale>
          <a:sx n="83" d="100"/>
          <a:sy n="83" d="100"/>
        </p:scale>
        <p:origin x="147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BE81AA-FAAB-42AE-9075-F685489D5A6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B143C-FA73-4D18-93B3-7AC9CA3C9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733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1960s – 1970s: punch cards phased out</a:t>
            </a:r>
          </a:p>
          <a:p>
            <a:r>
              <a:rPr lang="en-US" dirty="0"/>
              <a:t>1987: EDIFACT (universal EDI standard)</a:t>
            </a:r>
          </a:p>
          <a:p>
            <a:r>
              <a:rPr lang="en-US" dirty="0"/>
              <a:t>1969: GML (ancestor of SGML/XML)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CB143C-FA73-4D18-93B3-7AC9CA3C956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260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YAML </a:t>
            </a:r>
            <a:r>
              <a:rPr lang="en-US" b="1" dirty="0" err="1"/>
              <a:t>Ain't</a:t>
            </a:r>
            <a:r>
              <a:rPr lang="en-US" b="1" dirty="0"/>
              <a:t> Markup Language</a:t>
            </a:r>
            <a:endParaRPr lang="en-US" dirty="0"/>
          </a:p>
          <a:p>
            <a:r>
              <a:rPr lang="en-US" dirty="0"/>
              <a:t>It's a recursive acronym (like GNU). Originally stood for "Yet Another Markup Language" but was changed to emphasize that it's a data serialization format, not a document markup language.</a:t>
            </a:r>
          </a:p>
          <a:p>
            <a:r>
              <a:rPr lang="en-US" dirty="0"/>
              <a:t>The name change reflects the distinction: markup languages (HTML, XML) focus on document structure and presentation, while YAML focuses on representing data structures in a human-friendly way.</a:t>
            </a:r>
          </a:p>
          <a:p>
            <a:r>
              <a:rPr lang="en-US" dirty="0"/>
              <a:t>Requires indentation (like Python</a:t>
            </a:r>
            <a:r>
              <a:rPr lang="en-US"/>
              <a:t>), </a:t>
            </a:r>
            <a:endParaRPr lang="en-US" dirty="0"/>
          </a:p>
          <a:p>
            <a:endParaRPr lang="en-US" dirty="0"/>
          </a:p>
          <a:p>
            <a:r>
              <a:rPr lang="en-US" dirty="0"/>
              <a:t>TOML is used in static site generators (Jekyll and Hugo) and for manifest files for Python and Rust and Blender—and a few other places.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CB143C-FA73-4D18-93B3-7AC9CA3C956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690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Douglas Crockford discovered and popularized JSON around 2001-2002, though he didn't exactly "invent" it - the syntax already existed as a subset of JavaScript (which dates back to 1995).</a:t>
            </a:r>
          </a:p>
          <a:p>
            <a:r>
              <a:rPr lang="en-US" dirty="0"/>
              <a:t>Crockford's main contribution was recognizing this subset of JavaScript as a useful standalone format, documenting it, and evangelizing it. The simplicity and perfect timing (rise of AJAX and web APIs) led to its explosive adoption.</a:t>
            </a:r>
          </a:p>
          <a:p>
            <a:endParaRPr lang="en-US" dirty="0"/>
          </a:p>
          <a:p>
            <a:r>
              <a:rPr lang="en-US" dirty="0"/>
              <a:t>Fun fact: Crockford has said he didn't invent JSON, he "discovered" it - because the notation already existed in </a:t>
            </a:r>
            <a:r>
              <a:rPr lang="en-US"/>
              <a:t>JavaScript.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CB143C-FA73-4D18-93B3-7AC9CA3C956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710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IBM_Generalized_Markup_Languag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XML" TargetMode="External"/><Relationship Id="rId5" Type="http://schemas.openxmlformats.org/officeDocument/2006/relationships/hyperlink" Target="https://en.wikipedia.org/wiki/HTML" TargetMode="External"/><Relationship Id="rId4" Type="http://schemas.openxmlformats.org/officeDocument/2006/relationships/hyperlink" Target="https://en.wikipedia.org/wiki/Standard_Generalized_Markup_Language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JSO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n.wikipedia.org/wiki/TOML" TargetMode="External"/><Relationship Id="rId4" Type="http://schemas.openxmlformats.org/officeDocument/2006/relationships/hyperlink" Target="https://en.wikipedia.org/wiki/YA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75000"/>
              </a:schemeClr>
            </a:gs>
            <a:gs pos="0">
              <a:schemeClr val="accent1">
                <a:lumMod val="45000"/>
                <a:lumOff val="55000"/>
              </a:schemeClr>
            </a:gs>
            <a:gs pos="3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BDB2F-83BE-5322-2A33-368C16A941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JSON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83E68B-BF83-E7EC-285D-E5C119AFA0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Oregon Delphi User Group</a:t>
            </a:r>
          </a:p>
          <a:p>
            <a:r>
              <a:rPr lang="en-US" dirty="0"/>
              <a:t>October, 2025</a:t>
            </a:r>
          </a:p>
        </p:txBody>
      </p:sp>
    </p:spTree>
    <p:extLst>
      <p:ext uri="{BB962C8B-B14F-4D97-AF65-F5344CB8AC3E}">
        <p14:creationId xmlns:p14="http://schemas.microsoft.com/office/powerpoint/2010/main" val="4183901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75000"/>
              </a:schemeClr>
            </a:gs>
            <a:gs pos="0">
              <a:schemeClr val="accent1">
                <a:lumMod val="45000"/>
                <a:lumOff val="55000"/>
              </a:schemeClr>
            </a:gs>
            <a:gs pos="3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0140F-579A-A6AE-154D-DE57CD647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685800"/>
            <a:ext cx="10087337" cy="1485900"/>
          </a:xfrm>
        </p:spPr>
        <p:txBody>
          <a:bodyPr/>
          <a:lstStyle/>
          <a:p>
            <a:r>
              <a:rPr lang="en-US" dirty="0"/>
              <a:t>JSON - Quick History of Text Formats (old)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094A77-AB78-F175-D2F3-2D486D63D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1890: Punch Cards: Hollerith’s tabulating machine for US Census</a:t>
            </a:r>
          </a:p>
          <a:p>
            <a:r>
              <a:rPr lang="en-US" dirty="0"/>
              <a:t>1928: IBM’s 80-column punch card becomes standard</a:t>
            </a:r>
          </a:p>
          <a:p>
            <a:r>
              <a:rPr lang="en-US" dirty="0"/>
              <a:t>1960s: Fixed-width text files (mainframes)</a:t>
            </a:r>
          </a:p>
          <a:p>
            <a:r>
              <a:rPr lang="en-US" dirty="0"/>
              <a:t>1969: </a:t>
            </a:r>
            <a:r>
              <a:rPr lang="en-US" dirty="0">
                <a:hlinkClick r:id="rId3"/>
              </a:rPr>
              <a:t>IBM GML</a:t>
            </a:r>
            <a:r>
              <a:rPr lang="en-US" dirty="0"/>
              <a:t> (Generalized Markup Language) </a:t>
            </a:r>
          </a:p>
          <a:p>
            <a:r>
              <a:rPr lang="en-US" dirty="0"/>
              <a:t>~1972: CSV starts being used (no formal spec)</a:t>
            </a:r>
          </a:p>
          <a:p>
            <a:r>
              <a:rPr lang="en-US" dirty="0"/>
              <a:t>1979: EDI (Electronic Data Interchange)</a:t>
            </a:r>
          </a:p>
          <a:p>
            <a:r>
              <a:rPr lang="en-US" dirty="0"/>
              <a:t>1986: </a:t>
            </a:r>
            <a:r>
              <a:rPr lang="en-US" dirty="0">
                <a:hlinkClick r:id="rId4"/>
              </a:rPr>
              <a:t>SGML</a:t>
            </a:r>
            <a:r>
              <a:rPr lang="en-US" dirty="0"/>
              <a:t> (Standard Generalized Markup Language, derived from GML)</a:t>
            </a:r>
          </a:p>
          <a:p>
            <a:r>
              <a:rPr lang="en-US" dirty="0"/>
              <a:t>1991: </a:t>
            </a:r>
            <a:r>
              <a:rPr lang="en-US" dirty="0">
                <a:hlinkClick r:id="rId5"/>
              </a:rPr>
              <a:t>HTML</a:t>
            </a:r>
            <a:r>
              <a:rPr lang="en-US" dirty="0"/>
              <a:t> (“application” of SGML)</a:t>
            </a:r>
          </a:p>
          <a:p>
            <a:r>
              <a:rPr lang="en-US" dirty="0"/>
              <a:t>1998: </a:t>
            </a:r>
            <a:r>
              <a:rPr lang="en-US" dirty="0">
                <a:hlinkClick r:id="rId6"/>
              </a:rPr>
              <a:t>XML</a:t>
            </a:r>
            <a:r>
              <a:rPr lang="en-US" dirty="0"/>
              <a:t> (“application” of SGML)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817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75000"/>
              </a:schemeClr>
            </a:gs>
            <a:gs pos="0">
              <a:schemeClr val="accent1">
                <a:lumMod val="45000"/>
                <a:lumOff val="55000"/>
              </a:schemeClr>
            </a:gs>
            <a:gs pos="3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19BAF1-FC4E-54A2-018F-1CB92E32A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A745F-B479-478D-3010-2DA4E5B99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685800"/>
            <a:ext cx="10434577" cy="1485900"/>
          </a:xfrm>
        </p:spPr>
        <p:txBody>
          <a:bodyPr/>
          <a:lstStyle/>
          <a:p>
            <a:r>
              <a:rPr lang="en-US" dirty="0"/>
              <a:t>JSON - Quick History of Text Formats (new)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214188-9C22-F4E7-A526-D1583DDDA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2001-2002: </a:t>
            </a:r>
            <a:r>
              <a:rPr lang="en-US" b="1" dirty="0">
                <a:hlinkClick r:id="rId3"/>
              </a:rPr>
              <a:t>JSON</a:t>
            </a:r>
            <a:r>
              <a:rPr lang="en-US" dirty="0"/>
              <a:t> (JavaScript Object Notation)</a:t>
            </a:r>
            <a:endParaRPr lang="en-US" b="1" dirty="0"/>
          </a:p>
          <a:p>
            <a:r>
              <a:rPr lang="en-US" dirty="0"/>
              <a:t>2004: </a:t>
            </a:r>
            <a:r>
              <a:rPr lang="en-US" dirty="0">
                <a:hlinkClick r:id="rId4"/>
              </a:rPr>
              <a:t>YAML</a:t>
            </a:r>
            <a:r>
              <a:rPr lang="en-US" dirty="0"/>
              <a:t> (YAML </a:t>
            </a:r>
            <a:r>
              <a:rPr lang="en-US" dirty="0" err="1"/>
              <a:t>Ain’t</a:t>
            </a:r>
            <a:r>
              <a:rPr lang="en-US" dirty="0"/>
              <a:t> Markup Language)</a:t>
            </a:r>
          </a:p>
          <a:p>
            <a:r>
              <a:rPr lang="en-US" dirty="0"/>
              <a:t>2013: </a:t>
            </a:r>
            <a:r>
              <a:rPr lang="en-US" dirty="0">
                <a:hlinkClick r:id="rId5"/>
              </a:rPr>
              <a:t>TOML</a:t>
            </a:r>
            <a:r>
              <a:rPr lang="en-US" dirty="0"/>
              <a:t> (Tom’s Obvious Minimal Language)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20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75000"/>
              </a:schemeClr>
            </a:gs>
            <a:gs pos="0">
              <a:schemeClr val="accent1">
                <a:lumMod val="45000"/>
                <a:lumOff val="55000"/>
              </a:schemeClr>
            </a:gs>
            <a:gs pos="3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18C415-0D23-1298-A5F7-583835DEAA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3EBDD-73D8-E1AC-75AD-C598BA6F9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JSON - Text Format Comparison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E20E4-C628-7B80-288D-75212C792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3575785"/>
          </a:xfrm>
        </p:spPr>
        <p:txBody>
          <a:bodyPr numCol="3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JSON: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  "database":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  "host": "localhost",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  "port": 5432,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  "credentials":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    "username": “admin",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    "password": "secret“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  },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  "options": ["</a:t>
            </a:r>
            <a:r>
              <a:rPr lang="en-US" sz="1600" dirty="0" err="1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ssl</a:t>
            </a: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",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        "compression"]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  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>
              <a:latin typeface="Cascadia Code PL" panose="020B0609020000020004" pitchFamily="49" charset="0"/>
              <a:ea typeface="Cascadia Code PL" panose="020B0609020000020004" pitchFamily="49" charset="0"/>
              <a:cs typeface="Cascadia Code PL" panose="020B06090200000200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YAML: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database: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  host: localhost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  port: 5432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  credentials: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    username: admin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    password: secret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  options: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    - </a:t>
            </a:r>
            <a:r>
              <a:rPr lang="en-US" sz="1600" dirty="0" err="1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ssl</a:t>
            </a:r>
            <a:endParaRPr lang="en-US" sz="1600" dirty="0">
              <a:latin typeface="Cascadia Code PL" panose="020B0609020000020004" pitchFamily="49" charset="0"/>
              <a:ea typeface="Cascadia Code PL" panose="020B0609020000020004" pitchFamily="49" charset="0"/>
              <a:cs typeface="Cascadia Code PL" panose="020B06090200000200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    - compression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>
              <a:latin typeface="Cascadia Code PL" panose="020B0609020000020004" pitchFamily="49" charset="0"/>
              <a:ea typeface="Cascadia Code PL" panose="020B0609020000020004" pitchFamily="49" charset="0"/>
              <a:cs typeface="Cascadia Code PL" panose="020B06090200000200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>
              <a:latin typeface="Cascadia Code PL" panose="020B0609020000020004" pitchFamily="49" charset="0"/>
              <a:ea typeface="Cascadia Code PL" panose="020B0609020000020004" pitchFamily="49" charset="0"/>
              <a:cs typeface="Cascadia Code PL" panose="020B06090200000200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>
              <a:latin typeface="Cascadia Code PL" panose="020B0609020000020004" pitchFamily="49" charset="0"/>
              <a:ea typeface="Cascadia Code PL" panose="020B0609020000020004" pitchFamily="49" charset="0"/>
              <a:cs typeface="Cascadia Code PL" panose="020B06090200000200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>
              <a:latin typeface="Cascadia Code PL" panose="020B0609020000020004" pitchFamily="49" charset="0"/>
              <a:ea typeface="Cascadia Code PL" panose="020B0609020000020004" pitchFamily="49" charset="0"/>
              <a:cs typeface="Cascadia Code PL" panose="020B06090200000200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TOML: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[database]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host = "localhost“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port = 5432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[</a:t>
            </a:r>
            <a:r>
              <a:rPr lang="en-US" sz="1600" dirty="0" err="1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database.credentials</a:t>
            </a: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username = "admin“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password = "secret“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[</a:t>
            </a:r>
            <a:r>
              <a:rPr lang="en-US" sz="1600" dirty="0" err="1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database.options</a:t>
            </a: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values = ["</a:t>
            </a:r>
            <a:r>
              <a:rPr lang="en-US" sz="1600" dirty="0" err="1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ssl</a:t>
            </a: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",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scadia Code PL" panose="020B0609020000020004" pitchFamily="49" charset="0"/>
                <a:ea typeface="Cascadia Code PL" panose="020B0609020000020004" pitchFamily="49" charset="0"/>
                <a:cs typeface="Cascadia Code PL" panose="020B0609020000020004" pitchFamily="49" charset="0"/>
              </a:rPr>
              <a:t>          "compression"]</a:t>
            </a:r>
          </a:p>
        </p:txBody>
      </p:sp>
    </p:spTree>
    <p:extLst>
      <p:ext uri="{BB962C8B-B14F-4D97-AF65-F5344CB8AC3E}">
        <p14:creationId xmlns:p14="http://schemas.microsoft.com/office/powerpoint/2010/main" val="3500087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75000"/>
              </a:schemeClr>
            </a:gs>
            <a:gs pos="0">
              <a:schemeClr val="accent1">
                <a:lumMod val="45000"/>
                <a:lumOff val="55000"/>
              </a:schemeClr>
            </a:gs>
            <a:gs pos="3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51A339-E0D4-59F3-7F1B-5AB31E535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39B34-9872-0381-2341-5DFBE6AC6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JSON - Quick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44EDE-295F-2B58-585D-881DC129E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2001: Douglas Crockford @ State Software</a:t>
            </a:r>
          </a:p>
          <a:p>
            <a:r>
              <a:rPr lang="en-US" dirty="0"/>
              <a:t>2002: JSON.org launched, formalizing the specification</a:t>
            </a:r>
          </a:p>
          <a:p>
            <a:r>
              <a:rPr lang="en-US" dirty="0"/>
              <a:t>2005-2006: Gained widespread adoption as AJAX became popular</a:t>
            </a:r>
          </a:p>
          <a:p>
            <a:r>
              <a:rPr lang="en-US" dirty="0"/>
              <a:t>2013: ECMA-404 standard published</a:t>
            </a:r>
          </a:p>
          <a:p>
            <a:r>
              <a:rPr lang="en-US" dirty="0"/>
              <a:t>2017: RFC 8259 (current IETF standard)</a:t>
            </a:r>
          </a:p>
        </p:txBody>
      </p:sp>
    </p:spTree>
    <p:extLst>
      <p:ext uri="{BB962C8B-B14F-4D97-AF65-F5344CB8AC3E}">
        <p14:creationId xmlns:p14="http://schemas.microsoft.com/office/powerpoint/2010/main" val="69076743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{B5BA6511-1F86-4F83-B26A-776CDB1AD18B}TFc3084226-2d0c-440f-9f46-6b48c7a7f670e6ba4a85-fc4a2881d6b3</Template>
  <TotalTime>130</TotalTime>
  <Words>556</Words>
  <Application>Microsoft Office PowerPoint</Application>
  <PresentationFormat>Widescreen</PresentationFormat>
  <Paragraphs>78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Cascadia Code PL</vt:lpstr>
      <vt:lpstr>Franklin Gothic Book</vt:lpstr>
      <vt:lpstr>Crop</vt:lpstr>
      <vt:lpstr>JSON</vt:lpstr>
      <vt:lpstr>JSON - Quick History of Text Formats (old)</vt:lpstr>
      <vt:lpstr>JSON - Quick History of Text Formats (new)</vt:lpstr>
      <vt:lpstr>JSON - Text Format Comparison</vt:lpstr>
      <vt:lpstr>JSON - Quick History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Cornelius</dc:creator>
  <cp:lastModifiedBy>David Cornelius</cp:lastModifiedBy>
  <cp:revision>2</cp:revision>
  <dcterms:created xsi:type="dcterms:W3CDTF">2025-10-14T04:23:56Z</dcterms:created>
  <dcterms:modified xsi:type="dcterms:W3CDTF">2025-10-14T15:01:55Z</dcterms:modified>
</cp:coreProperties>
</file>