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59" r:id="rId4"/>
    <p:sldId id="268" r:id="rId5"/>
    <p:sldId id="264" r:id="rId6"/>
    <p:sldId id="260" r:id="rId7"/>
    <p:sldId id="270" r:id="rId8"/>
    <p:sldId id="269" r:id="rId9"/>
    <p:sldId id="274" r:id="rId10"/>
    <p:sldId id="271" r:id="rId11"/>
    <p:sldId id="279" r:id="rId12"/>
    <p:sldId id="285" r:id="rId13"/>
    <p:sldId id="282" r:id="rId14"/>
    <p:sldId id="280" r:id="rId15"/>
    <p:sldId id="283" r:id="rId16"/>
    <p:sldId id="275" r:id="rId17"/>
    <p:sldId id="278" r:id="rId18"/>
    <p:sldId id="276" r:id="rId19"/>
    <p:sldId id="288" r:id="rId20"/>
    <p:sldId id="265" r:id="rId21"/>
    <p:sldId id="289" r:id="rId22"/>
    <p:sldId id="266" r:id="rId23"/>
    <p:sldId id="290" r:id="rId24"/>
    <p:sldId id="293" r:id="rId25"/>
    <p:sldId id="294" r:id="rId26"/>
    <p:sldId id="297" r:id="rId27"/>
    <p:sldId id="298" r:id="rId28"/>
    <p:sldId id="306" r:id="rId29"/>
    <p:sldId id="287" r:id="rId30"/>
    <p:sldId id="292" r:id="rId31"/>
    <p:sldId id="300" r:id="rId32"/>
    <p:sldId id="301" r:id="rId33"/>
    <p:sldId id="302" r:id="rId34"/>
    <p:sldId id="303" r:id="rId35"/>
    <p:sldId id="304" r:id="rId36"/>
    <p:sldId id="308" r:id="rId37"/>
    <p:sldId id="309" r:id="rId38"/>
    <p:sldId id="305" r:id="rId39"/>
    <p:sldId id="291" r:id="rId40"/>
    <p:sldId id="310" r:id="rId41"/>
    <p:sldId id="315" r:id="rId42"/>
    <p:sldId id="312" r:id="rId43"/>
    <p:sldId id="316" r:id="rId44"/>
    <p:sldId id="313" r:id="rId45"/>
    <p:sldId id="314" r:id="rId4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247" autoAdjust="0"/>
  </p:normalViewPr>
  <p:slideViewPr>
    <p:cSldViewPr snapToGrid="0">
      <p:cViewPr varScale="1">
        <p:scale>
          <a:sx n="98" d="100"/>
          <a:sy n="98" d="100"/>
        </p:scale>
        <p:origin x="1074" y="312"/>
      </p:cViewPr>
      <p:guideLst/>
    </p:cSldViewPr>
  </p:slideViewPr>
  <p:outlineViewPr>
    <p:cViewPr>
      <p:scale>
        <a:sx n="33" d="100"/>
        <a:sy n="33" d="100"/>
      </p:scale>
      <p:origin x="0" y="-3601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570"/>
    </p:cViewPr>
  </p:sorter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B676FE-F66F-4ADD-A2CB-9C4C33F56875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F8A2A7-C1C9-45D8-AC55-6EF55409F5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67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F8A2A7-C1C9-45D8-AC55-6EF55409F5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97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F8A2A7-C1C9-45D8-AC55-6EF55409F53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072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95B12-1AE3-46D4-27A3-B41722E98E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53198D-701B-1007-63D4-7125A3B0EC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00DEF-B6EF-B5B5-39FF-F3A2BC415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42FFE-F40B-4D33-89A6-57DB501E6AA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531C1-F9F0-DAC3-E711-2238B9E84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BCB7B-C61D-8582-AA3A-49F033697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D88C-928B-42EF-84AA-ECF8A9DC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37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2D3D1-5703-AEC1-CE58-6F53033B5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2004BC-041A-ACD1-DA2B-AF8A78E008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B9CF8F-58B0-907C-AB58-6F7D01747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42FFE-F40B-4D33-89A6-57DB501E6AA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46AF2-34BA-520E-DBD2-50E890D71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82551-355B-08CC-A773-FDED3AEE9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D88C-928B-42EF-84AA-ECF8A9DC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625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9BEBF6-B8F9-1D3C-3C06-C0828AA693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E7D779-DA25-B45C-5319-F6AC5FA6CC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ECB699-B5A6-472B-4862-2E5A6FB32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42FFE-F40B-4D33-89A6-57DB501E6AA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60C11-928D-DE9E-326E-EA981D779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89A0E-C089-24C6-71E3-693EABCDC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D88C-928B-42EF-84AA-ECF8A9DC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485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B9A3C-D211-64CC-078D-84A2B50AB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EC400-7B36-D4C8-3C02-9C8C0DA7D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AB26F5-965B-6980-0BA4-E159613D5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42FFE-F40B-4D33-89A6-57DB501E6AA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1D3C2C-5EA9-D923-83B0-6EB95AE19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45DF61-2BA3-6283-9804-9849BB0DD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D88C-928B-42EF-84AA-ECF8A9DC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635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C5E75-D0C5-C58B-EAC6-8DA5D2027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3BD00-2FFD-2395-3698-FFD35B8F6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1C5A0F-DAA4-D48B-D267-C58FB5845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42FFE-F40B-4D33-89A6-57DB501E6AA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48D16E-A78E-7CEB-D5CE-D02CBA89C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6A3686-F73C-FD75-83FD-E95E01E50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D88C-928B-42EF-84AA-ECF8A9DC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547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26B5D-CBC2-2F09-7295-566898EE9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DB7DA-81CE-BBC3-155B-6B190BC86B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23931F-F010-8C6E-C97D-6C325BDA6C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4A5AB5-FF2F-FE48-FDE1-59E50CC62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42FFE-F40B-4D33-89A6-57DB501E6AA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EDB13C-FB3C-6BB7-A7D3-B2DBEB3BA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8DBE60-727C-13DB-BF3E-8A0DA9970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D88C-928B-42EF-84AA-ECF8A9DC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106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C89EC-64A7-04B8-737E-38154F356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879BB5-F2D8-1C30-83E7-4AAB4D626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C1A828-CD07-F600-C984-55CC0D3383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265EE3-9A34-9256-E456-8782FBC373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0CAA11-0FFC-D04C-354D-8AEF2591C7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0DCA2-4F78-231D-D1D0-7B4AB39D2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42FFE-F40B-4D33-89A6-57DB501E6AA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D69928-60F4-D7D6-52CA-FFD6E1CBB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EABC6D-598B-67BA-584A-BD38A0F86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D88C-928B-42EF-84AA-ECF8A9DC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087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F62D0-E2CA-4E21-D436-BB65F692E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3BF527-12D3-4597-E92C-2A72FA429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42FFE-F40B-4D33-89A6-57DB501E6AA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4665C5-AD02-1470-492E-06B08532D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7E7F4D-0046-B8A6-A40F-9BC9A5C6F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D88C-928B-42EF-84AA-ECF8A9DC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9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A10BAA-6084-7FA0-3A12-A81A4CB1F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42FFE-F40B-4D33-89A6-57DB501E6AA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3DACCF-FE61-4BFE-5150-10D788975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4DF77C-C5CD-86E7-0D2A-83C913989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D88C-928B-42EF-84AA-ECF8A9DC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131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B9AE8-E632-943F-BB2C-251CBD661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8AB88-1C56-BC0D-6549-32BDD2D2E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D932BD-D7CC-DC24-5E2B-2FF1CDAEF2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1F4E3-966B-E0B9-B0AF-345D98836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42FFE-F40B-4D33-89A6-57DB501E6AA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075DAB-D796-9D9C-8F52-6217D3656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04A75-C61E-D803-EDF2-19636C60F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D88C-928B-42EF-84AA-ECF8A9DC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488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40E61-924B-6701-4806-F5F3E0783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33E43F-831C-3FB7-7002-EDBD1C4EA8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1B5E21-75A3-EA7F-28F7-052407977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88AB34-F41E-741D-746B-7FA93C94A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42FFE-F40B-4D33-89A6-57DB501E6AA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AF8737-99D8-3B9D-E099-62948DC47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93300F-123B-4BC2-3DF3-B8D87E0D3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D88C-928B-42EF-84AA-ECF8A9DC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86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8420B5-632F-B760-6876-3934E7DEB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72AE04-C979-4D42-B031-209E7DF5C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7A2EF-0313-7BC5-3AF0-578D6C80A5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842FFE-F40B-4D33-89A6-57DB501E6AA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F2E05-14AB-0226-1FDB-D804B3E048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AE1AF-FC9C-6F74-AF04-6C6E9FDF91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64D88C-928B-42EF-84AA-ECF8A9DC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277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cma-international.org/wp-content/uploads/ECMA-404_2nd_edition_december_2017.pdf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cma-international.org/wp-content/uploads/ECMA-404_2nd_edition_december_2017.pdf" TargetMode="External"/><Relationship Id="rId2" Type="http://schemas.openxmlformats.org/officeDocument/2006/relationships/hyperlink" Target="https://jsoning.com/examples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jsoning.com/" TargetMode="External"/><Relationship Id="rId4" Type="http://schemas.openxmlformats.org/officeDocument/2006/relationships/hyperlink" Target="https://www.json.org/json-en.html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wiki.embarcadero.com/RADStudio/Sydney/en/JSON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70983-DFF5-75A2-E167-29373D647E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JSON and the JSON Objects framework in Delphi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9BCED5-060A-01FE-9ECE-D067C38575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028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E2076-6A3D-513A-39C2-33A9AF158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509" y="198881"/>
            <a:ext cx="10515600" cy="533362"/>
          </a:xfrm>
        </p:spPr>
        <p:txBody>
          <a:bodyPr>
            <a:normAutofit fontScale="90000"/>
          </a:bodyPr>
          <a:lstStyle/>
          <a:p>
            <a:r>
              <a:rPr lang="en-US" dirty="0"/>
              <a:t>Producing JSON Text - Populating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F7287-324E-6E3A-AE76-F8F9FE459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858" y="1043170"/>
            <a:ext cx="4200728" cy="325645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To populate, use the various </a:t>
            </a:r>
            <a:r>
              <a:rPr lang="en-US" dirty="0" err="1"/>
              <a:t>AddPair</a:t>
            </a:r>
            <a:r>
              <a:rPr lang="en-US" dirty="0"/>
              <a:t> convenience methods.</a:t>
            </a:r>
          </a:p>
          <a:p>
            <a:endParaRPr lang="en-US" dirty="0"/>
          </a:p>
          <a:p>
            <a:r>
              <a:rPr lang="en-US" dirty="0" err="1"/>
              <a:t>AddPair</a:t>
            </a:r>
            <a:r>
              <a:rPr lang="en-US" dirty="0"/>
              <a:t> creates the appropriate data class based on the data type being passed.</a:t>
            </a:r>
          </a:p>
          <a:p>
            <a:endParaRPr lang="en-US" dirty="0"/>
          </a:p>
          <a:p>
            <a:r>
              <a:rPr lang="en-US" dirty="0"/>
              <a:t>All versions of </a:t>
            </a:r>
            <a:r>
              <a:rPr lang="en-US" dirty="0" err="1"/>
              <a:t>AddPair</a:t>
            </a:r>
            <a:r>
              <a:rPr lang="en-US" dirty="0"/>
              <a:t> create a </a:t>
            </a:r>
            <a:r>
              <a:rPr lang="en-US" dirty="0" err="1"/>
              <a:t>TJSONPair</a:t>
            </a:r>
            <a:r>
              <a:rPr lang="en-US" dirty="0"/>
              <a:t> instance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745AC1C-7D62-82E9-580A-511C8C2B23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684" y="4407281"/>
            <a:ext cx="4305901" cy="207674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9D20C41-AC88-03A0-3C4C-F1154A4550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4472" y="1730383"/>
            <a:ext cx="7049732" cy="4753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337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1F9D0-6D37-7F08-4FA5-02EBB9E2B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8073"/>
          </a:xfrm>
        </p:spPr>
        <p:txBody>
          <a:bodyPr>
            <a:normAutofit fontScale="90000"/>
          </a:bodyPr>
          <a:lstStyle/>
          <a:p>
            <a:r>
              <a:rPr lang="en-US" dirty="0"/>
              <a:t>Producing JSON Text – Populating (</a:t>
            </a:r>
            <a:r>
              <a:rPr lang="en-US" dirty="0" err="1"/>
              <a:t>AddPair</a:t>
            </a:r>
            <a:r>
              <a:rPr lang="en-US" dirty="0"/>
              <a:t>/strings)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B43D6-C781-B879-AF4C-EE9C7C0A1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5260"/>
            <a:ext cx="10515600" cy="460570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In this version of </a:t>
            </a:r>
            <a:r>
              <a:rPr lang="en-US" dirty="0" err="1"/>
              <a:t>AddPair</a:t>
            </a:r>
            <a:r>
              <a:rPr lang="en-US" dirty="0"/>
              <a:t>, the first parameter is the name of the value and the second is the value, which in this case, is a string (i.e. ‘Coffee Mug’)</a:t>
            </a:r>
          </a:p>
          <a:p>
            <a:endParaRPr lang="en-US" dirty="0"/>
          </a:p>
          <a:p>
            <a:r>
              <a:rPr lang="en-US" dirty="0"/>
              <a:t>Because a string was passed, </a:t>
            </a:r>
            <a:r>
              <a:rPr lang="en-US" dirty="0" err="1"/>
              <a:t>AddPair</a:t>
            </a:r>
            <a:r>
              <a:rPr lang="en-US" dirty="0"/>
              <a:t> will create an instance of a </a:t>
            </a:r>
            <a:r>
              <a:rPr lang="en-US" dirty="0" err="1"/>
              <a:t>TJSONString</a:t>
            </a:r>
            <a:r>
              <a:rPr lang="en-US" dirty="0"/>
              <a:t> and give it the value ‘Coffee Mug’</a:t>
            </a:r>
          </a:p>
          <a:p>
            <a:endParaRPr lang="en-US" dirty="0"/>
          </a:p>
          <a:p>
            <a:r>
              <a:rPr lang="en-US" dirty="0"/>
              <a:t>When the JSON text is extracted from the </a:t>
            </a:r>
            <a:r>
              <a:rPr lang="en-US" dirty="0" err="1"/>
              <a:t>TJSONString</a:t>
            </a:r>
            <a:r>
              <a:rPr lang="en-US" dirty="0"/>
              <a:t> instance, it will conform to the JSON string syntax. In this case, “Coffee Mug”</a:t>
            </a:r>
          </a:p>
          <a:p>
            <a:endParaRPr lang="en-US" dirty="0"/>
          </a:p>
          <a:p>
            <a:r>
              <a:rPr lang="en-US" dirty="0"/>
              <a:t>In this case, the JSON text for the </a:t>
            </a:r>
            <a:r>
              <a:rPr lang="en-US" dirty="0" err="1"/>
              <a:t>TJSONPair</a:t>
            </a:r>
            <a:r>
              <a:rPr lang="en-US" dirty="0"/>
              <a:t> will be: “</a:t>
            </a:r>
            <a:r>
              <a:rPr lang="en-US" dirty="0" err="1"/>
              <a:t>productName</a:t>
            </a:r>
            <a:r>
              <a:rPr lang="en-US" dirty="0"/>
              <a:t>”:”Coffee Mug”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40D22BC-7D4D-BEA0-DE45-1064EEB3F9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408051"/>
            <a:ext cx="5849166" cy="40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012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ED55D-02FA-DA28-E624-6EB3E75E3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Producing JSON Text – Populating (</a:t>
            </a:r>
            <a:r>
              <a:rPr lang="en-US" dirty="0" err="1"/>
              <a:t>AddPair</a:t>
            </a:r>
            <a:r>
              <a:rPr lang="en-US" dirty="0"/>
              <a:t>/strings, numbers, </a:t>
            </a:r>
            <a:r>
              <a:rPr lang="en-US" dirty="0" err="1"/>
              <a:t>boolean</a:t>
            </a:r>
            <a:r>
              <a:rPr lang="en-US" dirty="0"/>
              <a:t>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AEB7249-DD62-1C84-6A8D-288317B53A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2382118"/>
              </p:ext>
            </p:extLst>
          </p:nvPr>
        </p:nvGraphicFramePr>
        <p:xfrm>
          <a:off x="838200" y="1825625"/>
          <a:ext cx="10515597" cy="267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2285">
                  <a:extLst>
                    <a:ext uri="{9D8B030D-6E8A-4147-A177-3AD203B41FA5}">
                      <a16:colId xmlns:a16="http://schemas.microsoft.com/office/drawing/2014/main" val="4076070272"/>
                    </a:ext>
                  </a:extLst>
                </a:gridCol>
                <a:gridCol w="1225685">
                  <a:extLst>
                    <a:ext uri="{9D8B030D-6E8A-4147-A177-3AD203B41FA5}">
                      <a16:colId xmlns:a16="http://schemas.microsoft.com/office/drawing/2014/main" val="143788457"/>
                    </a:ext>
                  </a:extLst>
                </a:gridCol>
                <a:gridCol w="1634247">
                  <a:extLst>
                    <a:ext uri="{9D8B030D-6E8A-4147-A177-3AD203B41FA5}">
                      <a16:colId xmlns:a16="http://schemas.microsoft.com/office/drawing/2014/main" val="2261258851"/>
                    </a:ext>
                  </a:extLst>
                </a:gridCol>
                <a:gridCol w="3153380">
                  <a:extLst>
                    <a:ext uri="{9D8B030D-6E8A-4147-A177-3AD203B41FA5}">
                      <a16:colId xmlns:a16="http://schemas.microsoft.com/office/drawing/2014/main" val="36097442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Type for the value being passed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Type of JSON class created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JSON text created for the pair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4914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AddPair</a:t>
                      </a:r>
                      <a:r>
                        <a:rPr lang="en-US" dirty="0"/>
                        <a:t>(‘</a:t>
                      </a:r>
                      <a:r>
                        <a:rPr lang="en-US" dirty="0" err="1"/>
                        <a:t>productName</a:t>
                      </a:r>
                      <a:r>
                        <a:rPr lang="en-US" dirty="0"/>
                        <a:t>’,’Coffee Mug’)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TJSONString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</a:t>
                      </a:r>
                      <a:r>
                        <a:rPr lang="en-US" dirty="0" err="1"/>
                        <a:t>productName</a:t>
                      </a:r>
                      <a:r>
                        <a:rPr lang="en-US" dirty="0"/>
                        <a:t>”:”Coffee Mug”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2097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AddPair</a:t>
                      </a:r>
                      <a:r>
                        <a:rPr lang="en-US" dirty="0"/>
                        <a:t>(‘</a:t>
                      </a:r>
                      <a:r>
                        <a:rPr lang="en-US" dirty="0" err="1"/>
                        <a:t>price’,Price</a:t>
                      </a:r>
                      <a:r>
                        <a:rPr lang="en-US" dirty="0"/>
                        <a:t>); // Price = 15.5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Double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TJSONNumber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“price”:15.5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1050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AddPair</a:t>
                      </a:r>
                      <a:r>
                        <a:rPr lang="en-US" dirty="0"/>
                        <a:t>(‘</a:t>
                      </a:r>
                      <a:r>
                        <a:rPr lang="en-US" dirty="0" err="1"/>
                        <a:t>quantity’,Quantity</a:t>
                      </a:r>
                      <a:r>
                        <a:rPr lang="en-US" dirty="0"/>
                        <a:t>); Quantity = 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TJSONNumber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“quantity”:100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610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AddPair</a:t>
                      </a:r>
                      <a:r>
                        <a:rPr lang="en-US" dirty="0"/>
                        <a:t>(‘</a:t>
                      </a:r>
                      <a:r>
                        <a:rPr lang="en-US" dirty="0" err="1"/>
                        <a:t>isAvailable</a:t>
                      </a:r>
                      <a:r>
                        <a:rPr lang="en-US" dirty="0"/>
                        <a:t>’,true)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Boolean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TJSONTrue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</a:t>
                      </a:r>
                      <a:r>
                        <a:rPr lang="en-US" dirty="0" err="1"/>
                        <a:t>isAvailable</a:t>
                      </a:r>
                      <a:r>
                        <a:rPr lang="en-US" dirty="0"/>
                        <a:t>”:true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1002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816FAE6-9119-2B15-8F6E-8CEB507DF5C1}"/>
              </a:ext>
            </a:extLst>
          </p:cNvPr>
          <p:cNvSpPr txBox="1"/>
          <p:nvPr/>
        </p:nvSpPr>
        <p:spPr>
          <a:xfrm>
            <a:off x="838200" y="4632642"/>
            <a:ext cx="609437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TJSONObject</a:t>
            </a:r>
            <a:r>
              <a:rPr lang="en-US" dirty="0"/>
              <a:t> has </a:t>
            </a:r>
            <a:r>
              <a:rPr lang="en-US" dirty="0" err="1"/>
              <a:t>AddPair</a:t>
            </a:r>
            <a:r>
              <a:rPr lang="en-US" dirty="0"/>
              <a:t> methods these types of numbers: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UInt64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Integer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Cardinal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Double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Extended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Currency</a:t>
            </a:r>
          </a:p>
        </p:txBody>
      </p:sp>
    </p:spTree>
    <p:extLst>
      <p:ext uri="{BB962C8B-B14F-4D97-AF65-F5344CB8AC3E}">
        <p14:creationId xmlns:p14="http://schemas.microsoft.com/office/powerpoint/2010/main" val="2410259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7933E-289C-2FBD-FBC3-82AD82743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908" y="345670"/>
            <a:ext cx="11078184" cy="870288"/>
          </a:xfrm>
        </p:spPr>
        <p:txBody>
          <a:bodyPr>
            <a:normAutofit fontScale="90000"/>
          </a:bodyPr>
          <a:lstStyle/>
          <a:p>
            <a:r>
              <a:rPr lang="en-US" dirty="0"/>
              <a:t>Producing JSON Text – Populating (</a:t>
            </a:r>
            <a:r>
              <a:rPr lang="en-US" dirty="0" err="1"/>
              <a:t>AddPair</a:t>
            </a:r>
            <a:r>
              <a:rPr lang="en-US" dirty="0"/>
              <a:t>/</a:t>
            </a:r>
            <a:r>
              <a:rPr lang="en-US" dirty="0" err="1"/>
              <a:t>TJSONValue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85F7F-A4DB-861F-B3DF-A1EF38CA3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634" y="3190672"/>
            <a:ext cx="10650165" cy="3511584"/>
          </a:xfrm>
        </p:spPr>
        <p:txBody>
          <a:bodyPr>
            <a:normAutofit fontScale="92500"/>
          </a:bodyPr>
          <a:lstStyle/>
          <a:p>
            <a:r>
              <a:rPr lang="en-US" dirty="0"/>
              <a:t>In this signature of </a:t>
            </a:r>
            <a:r>
              <a:rPr lang="en-US" dirty="0" err="1"/>
              <a:t>AddPair</a:t>
            </a:r>
            <a:r>
              <a:rPr lang="en-US" dirty="0"/>
              <a:t>, the value is of type </a:t>
            </a:r>
            <a:r>
              <a:rPr lang="en-US" dirty="0" err="1"/>
              <a:t>TJSONValue</a:t>
            </a:r>
            <a:r>
              <a:rPr lang="en-US" dirty="0"/>
              <a:t>. </a:t>
            </a:r>
          </a:p>
          <a:p>
            <a:r>
              <a:rPr lang="en-US" dirty="0" err="1"/>
              <a:t>TJSONValue</a:t>
            </a:r>
            <a:r>
              <a:rPr lang="en-US" dirty="0"/>
              <a:t>, like in the JSON syntax, can represent any one of the other JSON syntaxes.</a:t>
            </a:r>
          </a:p>
          <a:p>
            <a:r>
              <a:rPr lang="en-US" dirty="0"/>
              <a:t>Therefore, you can pass </a:t>
            </a:r>
            <a:r>
              <a:rPr lang="en-US" dirty="0" err="1"/>
              <a:t>TJSONString</a:t>
            </a:r>
            <a:r>
              <a:rPr lang="en-US" dirty="0"/>
              <a:t>, </a:t>
            </a:r>
            <a:r>
              <a:rPr lang="en-US" dirty="0" err="1"/>
              <a:t>TJSONNumber</a:t>
            </a:r>
            <a:r>
              <a:rPr lang="en-US" dirty="0"/>
              <a:t>, etc. instances into </a:t>
            </a:r>
            <a:r>
              <a:rPr lang="en-US" dirty="0" err="1"/>
              <a:t>AddPair</a:t>
            </a:r>
            <a:endParaRPr lang="en-US" dirty="0"/>
          </a:p>
          <a:p>
            <a:r>
              <a:rPr lang="en-US" dirty="0" err="1"/>
              <a:t>MainObject</a:t>
            </a:r>
            <a:r>
              <a:rPr lang="en-US" dirty="0"/>
              <a:t> will store a link to those instances</a:t>
            </a:r>
          </a:p>
          <a:p>
            <a:r>
              <a:rPr lang="en-US" dirty="0"/>
              <a:t>When </a:t>
            </a:r>
            <a:r>
              <a:rPr lang="en-US" dirty="0" err="1"/>
              <a:t>MainObject</a:t>
            </a:r>
            <a:r>
              <a:rPr lang="en-US" dirty="0"/>
              <a:t> is destroyed, it will destroy the instances (as long as you haven’t changed the instances’ Owned property to false).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DD11FF2-C07A-9495-5F76-4557BEDA5C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686768"/>
              </p:ext>
            </p:extLst>
          </p:nvPr>
        </p:nvGraphicFramePr>
        <p:xfrm>
          <a:off x="703634" y="1471795"/>
          <a:ext cx="10650166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01119">
                  <a:extLst>
                    <a:ext uri="{9D8B030D-6E8A-4147-A177-3AD203B41FA5}">
                      <a16:colId xmlns:a16="http://schemas.microsoft.com/office/drawing/2014/main" val="2674253536"/>
                    </a:ext>
                  </a:extLst>
                </a:gridCol>
                <a:gridCol w="5749047">
                  <a:extLst>
                    <a:ext uri="{9D8B030D-6E8A-4147-A177-3AD203B41FA5}">
                      <a16:colId xmlns:a16="http://schemas.microsoft.com/office/drawing/2014/main" val="34171107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JSON text created for the pair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08042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 err="1"/>
                        <a:t>AddPair</a:t>
                      </a:r>
                      <a:r>
                        <a:rPr lang="en-US" dirty="0"/>
                        <a:t>(‘colors’, </a:t>
                      </a:r>
                      <a:r>
                        <a:rPr lang="en-US" dirty="0" err="1"/>
                        <a:t>ColorsArray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“colors”:[“</a:t>
                      </a:r>
                      <a:r>
                        <a:rPr lang="en-US" dirty="0" err="1"/>
                        <a:t>Red”,”Blue”,”Black</a:t>
                      </a:r>
                      <a:r>
                        <a:rPr lang="en-US" dirty="0"/>
                        <a:t>”]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99886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 err="1"/>
                        <a:t>AddPair</a:t>
                      </a:r>
                      <a:r>
                        <a:rPr lang="en-US" dirty="0"/>
                        <a:t>(‘</a:t>
                      </a:r>
                      <a:r>
                        <a:rPr lang="en-US" dirty="0" err="1"/>
                        <a:t>warehouseLocation</a:t>
                      </a:r>
                      <a:r>
                        <a:rPr lang="en-US" dirty="0"/>
                        <a:t>’, </a:t>
                      </a:r>
                      <a:r>
                        <a:rPr lang="en-US" dirty="0" err="1"/>
                        <a:t>LocationObject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</a:t>
                      </a:r>
                      <a:r>
                        <a:rPr lang="en-US" dirty="0" err="1"/>
                        <a:t>warehouseLocation</a:t>
                      </a:r>
                      <a:r>
                        <a:rPr lang="en-US" dirty="0"/>
                        <a:t>”:{“aisle”:”A4”,”shelf”:”S2”}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58276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 err="1"/>
                        <a:t>AddPair</a:t>
                      </a:r>
                      <a:r>
                        <a:rPr lang="en-US" dirty="0"/>
                        <a:t>(‘</a:t>
                      </a:r>
                      <a:r>
                        <a:rPr lang="en-US" dirty="0" err="1"/>
                        <a:t>discontinuedDate</a:t>
                      </a:r>
                      <a:r>
                        <a:rPr lang="en-US" dirty="0"/>
                        <a:t>’, </a:t>
                      </a:r>
                      <a:r>
                        <a:rPr lang="en-US" dirty="0" err="1"/>
                        <a:t>TJSONNull.Create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</a:t>
                      </a:r>
                      <a:r>
                        <a:rPr lang="en-US" dirty="0" err="1"/>
                        <a:t>discontinuedDate</a:t>
                      </a:r>
                      <a:r>
                        <a:rPr lang="en-US" dirty="0"/>
                        <a:t>”:null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94975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65233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D9B6E-E87B-BDC7-10B4-5F3F4BC75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Producing JSON Text – Populating (formatting numbers)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D5291-1D90-14AF-EE22-C4DBF9B5E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6209699" cy="4486275"/>
          </a:xfrm>
        </p:spPr>
        <p:txBody>
          <a:bodyPr>
            <a:normAutofit/>
          </a:bodyPr>
          <a:lstStyle/>
          <a:p>
            <a:r>
              <a:rPr lang="en-US" dirty="0"/>
              <a:t>For numbers, the number being passed will be converted to a string. </a:t>
            </a:r>
          </a:p>
          <a:p>
            <a:r>
              <a:rPr lang="en-US" dirty="0"/>
              <a:t>In our example, the price of 15.5 will appear in the JSON text as 15.5.</a:t>
            </a:r>
          </a:p>
          <a:p>
            <a:r>
              <a:rPr lang="en-US" dirty="0"/>
              <a:t>However, the JSON text that we’re trying to make shows 15.50.</a:t>
            </a:r>
          </a:p>
          <a:p>
            <a:r>
              <a:rPr lang="en-US" dirty="0"/>
              <a:t>If you need to, you can do everything yourself instead of using the </a:t>
            </a:r>
            <a:r>
              <a:rPr lang="en-US" dirty="0" err="1"/>
              <a:t>AddPair</a:t>
            </a:r>
            <a:r>
              <a:rPr lang="en-US" dirty="0"/>
              <a:t> convenience method.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C8F91F1-88F6-2863-0C15-1C74F068BA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0546" y="1857085"/>
            <a:ext cx="4305901" cy="207674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49D3C06-769D-31E9-6363-15BA90E16A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6041" y="5695429"/>
            <a:ext cx="6754168" cy="676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165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92637-AC6A-5D38-58F7-36DC769B0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Producing JSON Text – Populating (arrays)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E990C-D88A-C38F-E46F-59F0A585D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8999"/>
            <a:ext cx="10515600" cy="2747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For objects, use </a:t>
            </a:r>
            <a:r>
              <a:rPr lang="en-US" dirty="0" err="1"/>
              <a:t>AddPair</a:t>
            </a:r>
            <a:endParaRPr lang="en-US" dirty="0"/>
          </a:p>
          <a:p>
            <a:r>
              <a:rPr lang="en-US" dirty="0"/>
              <a:t>For our other container structure, arrays, use Add</a:t>
            </a:r>
          </a:p>
          <a:p>
            <a:r>
              <a:rPr lang="en-US" dirty="0"/>
              <a:t>Like </a:t>
            </a:r>
            <a:r>
              <a:rPr lang="en-US" dirty="0" err="1"/>
              <a:t>AddPair</a:t>
            </a:r>
            <a:r>
              <a:rPr lang="en-US" dirty="0"/>
              <a:t>, Add has several versions and will create the appropriate </a:t>
            </a:r>
            <a:r>
              <a:rPr lang="en-US" dirty="0" err="1"/>
              <a:t>TJSONValue</a:t>
            </a:r>
            <a:r>
              <a:rPr lang="en-US" dirty="0"/>
              <a:t> descendant based on the type of variable being passed.</a:t>
            </a:r>
          </a:p>
          <a:p>
            <a:r>
              <a:rPr lang="en-US" dirty="0"/>
              <a:t>In this example, </a:t>
            </a:r>
            <a:r>
              <a:rPr lang="en-US" dirty="0" err="1"/>
              <a:t>TJSONString</a:t>
            </a:r>
            <a:r>
              <a:rPr lang="en-US" dirty="0"/>
              <a:t> instances are created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CA7860E-74A9-A718-E631-E81E651B84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973" y="1323740"/>
            <a:ext cx="6744641" cy="1914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3234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3B5B0-EF77-5B7D-C361-DE55E5703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0017"/>
          </a:xfrm>
        </p:spPr>
        <p:txBody>
          <a:bodyPr/>
          <a:lstStyle/>
          <a:p>
            <a:r>
              <a:rPr lang="en-US" dirty="0"/>
              <a:t>Producing JSON Text – Extracting (for transfer)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EF745-3D97-CA31-A48E-940BB0D3B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4957" y="1419718"/>
            <a:ext cx="10515600" cy="5290534"/>
          </a:xfrm>
        </p:spPr>
        <p:txBody>
          <a:bodyPr>
            <a:normAutofit/>
          </a:bodyPr>
          <a:lstStyle/>
          <a:p>
            <a:r>
              <a:rPr lang="en-US" dirty="0"/>
              <a:t>To extract JSON text for data transfer, use </a:t>
            </a:r>
            <a:r>
              <a:rPr lang="en-US" dirty="0" err="1"/>
              <a:t>ToJSON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For reference, here’s our original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E8D0C15-07BD-400C-68E0-744F468DFC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9174" y="1914456"/>
            <a:ext cx="6982799" cy="108600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F21FB28-FCC2-93C3-4252-5AA390E353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0092" y="3138792"/>
            <a:ext cx="9345329" cy="62873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D58CA0D-D820-078D-AF85-DCC05A9F71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400" y="4495178"/>
            <a:ext cx="4305901" cy="2076740"/>
          </a:xfrm>
          <a:prstGeom prst="rect">
            <a:avLst/>
          </a:prstGeom>
        </p:spPr>
      </p:pic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B87C413A-36FD-01AA-20A9-D9C81869FDFD}"/>
              </a:ext>
            </a:extLst>
          </p:cNvPr>
          <p:cNvSpPr txBox="1">
            <a:spLocks/>
          </p:cNvSpPr>
          <p:nvPr/>
        </p:nvSpPr>
        <p:spPr>
          <a:xfrm>
            <a:off x="299935" y="4356844"/>
            <a:ext cx="10770141" cy="2353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95889F1-8618-D51B-72EE-EC167292618E}"/>
              </a:ext>
            </a:extLst>
          </p:cNvPr>
          <p:cNvSpPr/>
          <p:nvPr/>
        </p:nvSpPr>
        <p:spPr>
          <a:xfrm>
            <a:off x="838200" y="4261578"/>
            <a:ext cx="914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1094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144EB-B416-92EC-7C3A-BA59CC54A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5E724-0D42-BAD0-CB66-F9531F91C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7020"/>
          </a:xfrm>
        </p:spPr>
        <p:txBody>
          <a:bodyPr/>
          <a:lstStyle/>
          <a:p>
            <a:r>
              <a:rPr lang="en-US" dirty="0"/>
              <a:t>Producing JSON Text – Extracting (for viewing)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74630-B025-052E-CF3B-8933D8B9E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0108"/>
            <a:ext cx="10515600" cy="4351338"/>
          </a:xfrm>
        </p:spPr>
        <p:txBody>
          <a:bodyPr/>
          <a:lstStyle/>
          <a:p>
            <a:r>
              <a:rPr lang="en-US" dirty="0"/>
              <a:t>To extract for viewing, you might like Format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63A4C6A-59A0-C9BB-F167-0C826E4A58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113" y="1919290"/>
            <a:ext cx="7011378" cy="115268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77876E2-B516-619D-33C6-D093A666DF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5404" y="1572653"/>
            <a:ext cx="2200582" cy="2734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2694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DE94E-46CF-C394-21F7-26ABF3A96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A91A0-B12E-3B78-AA6D-2A118FEC9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Producing JSON Text – Extracting (details)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FAC20-5D84-2A06-44D3-07E76C959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0398" y="1481792"/>
            <a:ext cx="10834991" cy="1747792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ToJSON</a:t>
            </a:r>
            <a:r>
              <a:rPr lang="en-US" dirty="0"/>
              <a:t> only returns ASCII characters making it the preferred way to transfer data</a:t>
            </a:r>
          </a:p>
          <a:p>
            <a:endParaRPr lang="en-US" dirty="0"/>
          </a:p>
          <a:p>
            <a:r>
              <a:rPr lang="en-US" dirty="0" err="1"/>
              <a:t>ToString</a:t>
            </a:r>
            <a:r>
              <a:rPr lang="en-US" dirty="0"/>
              <a:t> is another way to extract JSON text</a:t>
            </a:r>
          </a:p>
          <a:p>
            <a:pPr lvl="1"/>
            <a:r>
              <a:rPr lang="en-US" dirty="0"/>
              <a:t>it does not encode non-ASCII and low-ASCII characters</a:t>
            </a:r>
          </a:p>
          <a:p>
            <a:pPr lvl="1"/>
            <a:r>
              <a:rPr lang="en-US" dirty="0"/>
              <a:t>it is not viewer friendly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E95BF3B8-8F79-BEA6-016A-005EC8FD6D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613879"/>
              </p:ext>
            </p:extLst>
          </p:nvPr>
        </p:nvGraphicFramePr>
        <p:xfrm>
          <a:off x="1100307" y="3429000"/>
          <a:ext cx="9719012" cy="266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81429">
                  <a:extLst>
                    <a:ext uri="{9D8B030D-6E8A-4147-A177-3AD203B41FA5}">
                      <a16:colId xmlns:a16="http://schemas.microsoft.com/office/drawing/2014/main" val="4210225051"/>
                    </a:ext>
                  </a:extLst>
                </a:gridCol>
                <a:gridCol w="1313234">
                  <a:extLst>
                    <a:ext uri="{9D8B030D-6E8A-4147-A177-3AD203B41FA5}">
                      <a16:colId xmlns:a16="http://schemas.microsoft.com/office/drawing/2014/main" val="2066959687"/>
                    </a:ext>
                  </a:extLst>
                </a:gridCol>
                <a:gridCol w="1157592">
                  <a:extLst>
                    <a:ext uri="{9D8B030D-6E8A-4147-A177-3AD203B41FA5}">
                      <a16:colId xmlns:a16="http://schemas.microsoft.com/office/drawing/2014/main" val="1777856412"/>
                    </a:ext>
                  </a:extLst>
                </a:gridCol>
                <a:gridCol w="1266757">
                  <a:extLst>
                    <a:ext uri="{9D8B030D-6E8A-4147-A177-3AD203B41FA5}">
                      <a16:colId xmlns:a16="http://schemas.microsoft.com/office/drawing/2014/main" val="40955994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ToJSON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Format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ToString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8431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Non-ASCII characters (above 127) and Low-ASCII characters (below 32) are encoded using “\</a:t>
                      </a:r>
                      <a:r>
                        <a:rPr lang="en-US" dirty="0" err="1"/>
                        <a:t>uNNNN</a:t>
                      </a:r>
                      <a:r>
                        <a:rPr lang="en-US" dirty="0"/>
                        <a:t>” format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13198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Special characters (like quote, backslash, tab, new-line, line-feed, etc.) are encoded using “\C” format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6276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Viewer friendly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714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Accessible for all </a:t>
                      </a:r>
                      <a:r>
                        <a:rPr lang="en-US" dirty="0" err="1"/>
                        <a:t>TJSONValue</a:t>
                      </a:r>
                      <a:r>
                        <a:rPr lang="en-US" dirty="0"/>
                        <a:t> descendants, not just </a:t>
                      </a:r>
                      <a:r>
                        <a:rPr lang="en-US" dirty="0" err="1"/>
                        <a:t>TJSONObject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1421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03927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D9D0-E709-32AE-9BE5-73411EF6B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Consuming JSON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97ADC-3B66-D2A4-0FB0-0D28BD040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6068438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Let’s say we want to consume this JSON text</a:t>
            </a:r>
          </a:p>
          <a:p>
            <a:endParaRPr lang="en-US" dirty="0"/>
          </a:p>
          <a:p>
            <a:r>
              <a:rPr lang="en-US" dirty="0"/>
              <a:t>We’ll give the JSON text to the framework and it will create and populate JSON class instances that match the structure and content of the JSON text.</a:t>
            </a:r>
          </a:p>
          <a:p>
            <a:endParaRPr lang="en-US" dirty="0"/>
          </a:p>
          <a:p>
            <a:r>
              <a:rPr lang="en-US" dirty="0"/>
              <a:t>Then, we’ll find the JSON Values that have the data that we want to extract</a:t>
            </a:r>
          </a:p>
          <a:p>
            <a:endParaRPr lang="en-US" dirty="0"/>
          </a:p>
          <a:p>
            <a:r>
              <a:rPr lang="en-US" dirty="0"/>
              <a:t>And once found, extract the data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9B424BF-CC69-5619-0EA7-21FC2E394D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2996" y="2097948"/>
            <a:ext cx="4305901" cy="207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318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53E10-E153-30AF-BB93-A7863E37F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JSON? How do you even say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B3876-5CAC-2F8B-F365-BF75FD246C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Pronounced /ˈ</a:t>
            </a:r>
            <a:r>
              <a:rPr lang="en-US" dirty="0" err="1"/>
              <a:t>dʒeɪ·sən</a:t>
            </a:r>
            <a:r>
              <a:rPr lang="en-US" dirty="0"/>
              <a:t>/, as in “Jason and The Argonauts” - per </a:t>
            </a:r>
            <a:r>
              <a:rPr lang="en-US" dirty="0">
                <a:hlinkClick r:id="rId2"/>
              </a:rPr>
              <a:t>ECMA-404 The JSON data interchange syntax 2</a:t>
            </a:r>
            <a:r>
              <a:rPr lang="en-US" baseline="30000" dirty="0">
                <a:hlinkClick r:id="rId2"/>
              </a:rPr>
              <a:t>nd</a:t>
            </a:r>
            <a:r>
              <a:rPr lang="en-US" dirty="0">
                <a:hlinkClick r:id="rId2"/>
              </a:rPr>
              <a:t> edition, Dec 2017</a:t>
            </a:r>
            <a:endParaRPr lang="en-US" dirty="0"/>
          </a:p>
          <a:p>
            <a:endParaRPr lang="en-US" dirty="0"/>
          </a:p>
          <a:p>
            <a:r>
              <a:rPr lang="en-US" dirty="0"/>
              <a:t>JSON is a lightweight, text-based, language-independent syntax for defining data interchange formats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951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88365-59E4-C0A8-978C-97EB6C864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5650"/>
          </a:xfrm>
        </p:spPr>
        <p:txBody>
          <a:bodyPr/>
          <a:lstStyle/>
          <a:p>
            <a:r>
              <a:rPr lang="en-US" dirty="0"/>
              <a:t>Consuming JSON text - </a:t>
            </a:r>
            <a:r>
              <a:rPr lang="en-US" dirty="0" err="1"/>
              <a:t>ParseJSONValue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BC965C88-AF8F-D0C6-030C-423EBE05A7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202"/>
            <a:ext cx="3982458" cy="4524900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To consume JSON text,  call the class function </a:t>
            </a:r>
            <a:r>
              <a:rPr lang="en-US" dirty="0" err="1"/>
              <a:t>ParseJSONValue</a:t>
            </a:r>
            <a:r>
              <a:rPr lang="en-US" dirty="0"/>
              <a:t> in </a:t>
            </a:r>
            <a:r>
              <a:rPr lang="en-US" dirty="0" err="1"/>
              <a:t>TJSONValue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ParseJSONValue</a:t>
            </a:r>
            <a:r>
              <a:rPr lang="en-US" dirty="0"/>
              <a:t> will create and populate JSON class instances that match the structure and content of the JSON text</a:t>
            </a:r>
          </a:p>
          <a:p>
            <a:endParaRPr lang="en-US" dirty="0"/>
          </a:p>
          <a:p>
            <a:r>
              <a:rPr lang="en-US" dirty="0" err="1"/>
              <a:t>ParseJSONValue</a:t>
            </a:r>
            <a:r>
              <a:rPr lang="en-US" dirty="0"/>
              <a:t> will return the </a:t>
            </a:r>
            <a:r>
              <a:rPr lang="en-US" dirty="0" err="1"/>
              <a:t>TJSONValue</a:t>
            </a:r>
            <a:r>
              <a:rPr lang="en-US" dirty="0"/>
              <a:t> for the outermost JSON structure, which we’ll use to find and extract data that are within it.</a:t>
            </a:r>
          </a:p>
          <a:p>
            <a:endParaRPr lang="en-US" dirty="0"/>
          </a:p>
          <a:p>
            <a:r>
              <a:rPr lang="en-US" dirty="0"/>
              <a:t>When you receive JSON text from a provider, you’ll get one of the containing structures (i.e.  JSON Object or JSON Array). You won’t get, say, a JSON True.</a:t>
            </a:r>
          </a:p>
          <a:p>
            <a:endParaRPr lang="en-US" dirty="0"/>
          </a:p>
          <a:p>
            <a:r>
              <a:rPr lang="en-US" dirty="0"/>
              <a:t>On the off chance that you do receive one of the simple data structures, such as </a:t>
            </a:r>
            <a:r>
              <a:rPr lang="en-US" dirty="0" err="1"/>
              <a:t>TJSONString</a:t>
            </a:r>
            <a:r>
              <a:rPr lang="en-US" dirty="0"/>
              <a:t>, </a:t>
            </a:r>
            <a:r>
              <a:rPr lang="en-US" dirty="0" err="1"/>
              <a:t>ParseJSONValue</a:t>
            </a:r>
            <a:r>
              <a:rPr lang="en-US" dirty="0"/>
              <a:t> will return nil.</a:t>
            </a:r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BAAD51-8E95-B0A4-19D3-858E36B7B3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2737" y="1380839"/>
            <a:ext cx="6754168" cy="4096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6578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27A81-9BF5-D93A-5F38-DEBFD8A5B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Consuming JSON text – </a:t>
            </a:r>
            <a:r>
              <a:rPr lang="en-US" dirty="0" err="1"/>
              <a:t>ParseJSONValue</a:t>
            </a:r>
            <a:r>
              <a:rPr lang="en-US" dirty="0"/>
              <a:t> (example)</a:t>
            </a:r>
          </a:p>
        </p:txBody>
      </p:sp>
      <p:sp>
        <p:nvSpPr>
          <p:cNvPr id="5" name="Content Placeholder 14">
            <a:extLst>
              <a:ext uri="{FF2B5EF4-FFF2-40B4-BE49-F238E27FC236}">
                <a16:creationId xmlns:a16="http://schemas.microsoft.com/office/drawing/2014/main" id="{8CBA3B31-BD82-BC40-F2D8-BDDE627CA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6467272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For our example, </a:t>
            </a:r>
            <a:r>
              <a:rPr lang="en-US" dirty="0" err="1"/>
              <a:t>ParseJSONValue</a:t>
            </a:r>
            <a:r>
              <a:rPr lang="en-US" dirty="0"/>
              <a:t> will return a </a:t>
            </a:r>
            <a:r>
              <a:rPr lang="en-US" dirty="0" err="1"/>
              <a:t>TJSONObject</a:t>
            </a:r>
            <a:r>
              <a:rPr lang="en-US" dirty="0"/>
              <a:t> instance</a:t>
            </a:r>
          </a:p>
          <a:p>
            <a:endParaRPr lang="en-US" dirty="0"/>
          </a:p>
          <a:p>
            <a:r>
              <a:rPr lang="en-US" dirty="0"/>
              <a:t>Within that instance, will be 7 </a:t>
            </a:r>
            <a:r>
              <a:rPr lang="en-US" dirty="0" err="1"/>
              <a:t>TJSONPair</a:t>
            </a:r>
            <a:r>
              <a:rPr lang="en-US" dirty="0"/>
              <a:t> instances, one for each of the JSON structures in the example.</a:t>
            </a:r>
          </a:p>
          <a:p>
            <a:endParaRPr lang="en-US" dirty="0"/>
          </a:p>
          <a:p>
            <a:r>
              <a:rPr lang="en-US" dirty="0"/>
              <a:t>Each </a:t>
            </a:r>
            <a:r>
              <a:rPr lang="en-US" dirty="0" err="1"/>
              <a:t>TJSONPair</a:t>
            </a:r>
            <a:r>
              <a:rPr lang="en-US" dirty="0"/>
              <a:t> instance will have an appropriate JSON class instance. For example, the pair for </a:t>
            </a:r>
            <a:r>
              <a:rPr lang="en-US" dirty="0" err="1"/>
              <a:t>productName</a:t>
            </a:r>
            <a:r>
              <a:rPr lang="en-US" dirty="0"/>
              <a:t> will contain a </a:t>
            </a:r>
            <a:r>
              <a:rPr lang="en-US" dirty="0" err="1"/>
              <a:t>TJSONString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AB93734-5843-0B2F-6AEA-6379805C18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281" y="1690688"/>
            <a:ext cx="4305901" cy="207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4655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B5082-81B3-BB27-3958-ECF3DFC7A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3905"/>
          </a:xfrm>
        </p:spPr>
        <p:txBody>
          <a:bodyPr>
            <a:normAutofit fontScale="90000"/>
          </a:bodyPr>
          <a:lstStyle/>
          <a:p>
            <a:r>
              <a:rPr lang="en-US" dirty="0"/>
              <a:t>Consuming JSON text – </a:t>
            </a:r>
            <a:r>
              <a:rPr lang="en-US" dirty="0" err="1"/>
              <a:t>ParseJSONValue</a:t>
            </a:r>
            <a:r>
              <a:rPr lang="en-US" dirty="0"/>
              <a:t> (container check)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3E7DF-D16D-4E7D-2CD5-114153F9F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5138"/>
            <a:ext cx="10295558" cy="179142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You will know what your provider will be sending you. That is, an object or an array. </a:t>
            </a:r>
          </a:p>
          <a:p>
            <a:endParaRPr lang="en-US" dirty="0"/>
          </a:p>
          <a:p>
            <a:r>
              <a:rPr lang="en-US" dirty="0"/>
              <a:t>After calling </a:t>
            </a:r>
            <a:r>
              <a:rPr lang="en-US" dirty="0" err="1"/>
              <a:t>ParseJSONValue</a:t>
            </a:r>
            <a:r>
              <a:rPr lang="en-US" dirty="0"/>
              <a:t>, you might want to make sure that what you received is what your application expects.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16F58F99-200B-BA16-E609-150C7B74B8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081" y="3429000"/>
            <a:ext cx="7954485" cy="3162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7613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48DE1-DDE9-A636-FC74-9E0BCD4CE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Consuming JSON text – Finding JSON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00CE3-758B-1C8B-53E6-7A2ECE990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25264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Use </a:t>
            </a:r>
            <a:r>
              <a:rPr lang="en-US" dirty="0" err="1"/>
              <a:t>FindValue</a:t>
            </a:r>
            <a:r>
              <a:rPr lang="en-US" dirty="0"/>
              <a:t>, P, and A to find JSON Values</a:t>
            </a:r>
          </a:p>
          <a:p>
            <a:pPr lvl="1"/>
            <a:r>
              <a:rPr lang="en-US" dirty="0"/>
              <a:t>function </a:t>
            </a:r>
            <a:r>
              <a:rPr lang="en-US" dirty="0" err="1"/>
              <a:t>FindValue</a:t>
            </a:r>
            <a:r>
              <a:rPr lang="en-US" dirty="0"/>
              <a:t>(const APath: string): </a:t>
            </a:r>
            <a:r>
              <a:rPr lang="en-US" dirty="0" err="1"/>
              <a:t>TJSONValue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property P[const APath: string]: </a:t>
            </a:r>
            <a:r>
              <a:rPr lang="en-US" dirty="0" err="1"/>
              <a:t>TJSONValue</a:t>
            </a:r>
            <a:endParaRPr lang="en-US" dirty="0"/>
          </a:p>
          <a:p>
            <a:pPr lvl="1"/>
            <a:r>
              <a:rPr lang="en-US" dirty="0"/>
              <a:t>property A[const </a:t>
            </a:r>
            <a:r>
              <a:rPr lang="en-US" dirty="0" err="1"/>
              <a:t>AIndex</a:t>
            </a:r>
            <a:r>
              <a:rPr lang="en-US" dirty="0"/>
              <a:t>: Integer]: </a:t>
            </a:r>
            <a:r>
              <a:rPr lang="en-US" dirty="0" err="1"/>
              <a:t>TJSONValue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When the JSON value cannot be found</a:t>
            </a:r>
          </a:p>
          <a:p>
            <a:pPr lvl="1"/>
            <a:r>
              <a:rPr lang="en-US" dirty="0" err="1"/>
              <a:t>FindValue</a:t>
            </a:r>
            <a:r>
              <a:rPr lang="en-US" dirty="0"/>
              <a:t> returns nil</a:t>
            </a:r>
          </a:p>
          <a:p>
            <a:pPr lvl="1"/>
            <a:r>
              <a:rPr lang="en-US" dirty="0"/>
              <a:t>P and A throw an </a:t>
            </a:r>
            <a:r>
              <a:rPr lang="en-US" dirty="0" err="1"/>
              <a:t>EJSONException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You can find nested and indexed JSON values</a:t>
            </a:r>
          </a:p>
          <a:p>
            <a:endParaRPr lang="en-US" dirty="0"/>
          </a:p>
          <a:p>
            <a:r>
              <a:rPr lang="en-US" dirty="0" err="1"/>
              <a:t>FindValue</a:t>
            </a:r>
            <a:r>
              <a:rPr lang="en-US" dirty="0"/>
              <a:t>, P, and A are all related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0286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9C1B2-F263-F227-EAC9-6E66208EE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385553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Consuming JSON text – Find JSON Values (not found)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385F5-ECEC-3924-CCA6-0BC8104F8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399" y="2140086"/>
            <a:ext cx="4599559" cy="229572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Here’s sample code using </a:t>
            </a:r>
            <a:r>
              <a:rPr lang="en-US" dirty="0" err="1"/>
              <a:t>FindValue</a:t>
            </a:r>
            <a:r>
              <a:rPr lang="en-US" dirty="0"/>
              <a:t> and P that find </a:t>
            </a:r>
            <a:r>
              <a:rPr lang="en-US" dirty="0" err="1"/>
              <a:t>isAvailable</a:t>
            </a:r>
            <a:endParaRPr lang="en-US" dirty="0"/>
          </a:p>
          <a:p>
            <a:endParaRPr lang="en-US" dirty="0"/>
          </a:p>
          <a:p>
            <a:r>
              <a:rPr lang="en-US" dirty="0"/>
              <a:t>An example of A isn’t shown. You would check for an exception – just like with P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D9CE65-9CD1-031C-FF85-99A837BA03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2164" y="606477"/>
            <a:ext cx="6744641" cy="278168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B1983AF-CB8E-28A7-BCAB-DFE3BACE7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2164" y="3469836"/>
            <a:ext cx="6839905" cy="320084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EE0367D-9C42-F506-3A1A-1CA6B90C77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1022" y="4593943"/>
            <a:ext cx="4305901" cy="207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8803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87138-1DC0-EEA3-8E88-AED36043B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Consuming JSON text – Find JSON Values (nested values)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1596A-9026-A4A2-3F0C-A74085EA17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221456" cy="4924143"/>
          </a:xfrm>
        </p:spPr>
        <p:txBody>
          <a:bodyPr/>
          <a:lstStyle/>
          <a:p>
            <a:r>
              <a:rPr lang="en-US" dirty="0"/>
              <a:t>You can find JSON values that are nested. Both examples return the same JSON Value: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28430E-CCC2-EFEE-189B-9F5821385F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1242" y="4069912"/>
            <a:ext cx="4305901" cy="207674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A57495E-02E6-53A6-DAF2-6A484D4F54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1242" y="2839169"/>
            <a:ext cx="6020640" cy="38105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D0E40B9-AA17-12C8-C028-96C2372F69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1061" y="3395098"/>
            <a:ext cx="6582694" cy="323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1287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8B1D57-33B7-D36D-1BA1-CE06562ED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D8CC6-6EEF-D1D5-92BA-7BBF6F8C6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Consuming JSON text – Find JSON Values (indexed values)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0CFEB-D153-5A3B-DA0B-BFC6D5EAC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221456" cy="4924143"/>
          </a:xfrm>
        </p:spPr>
        <p:txBody>
          <a:bodyPr/>
          <a:lstStyle/>
          <a:p>
            <a:r>
              <a:rPr lang="en-US" dirty="0"/>
              <a:t>You can find JSON values that are indexed. </a:t>
            </a:r>
          </a:p>
          <a:p>
            <a:r>
              <a:rPr lang="en-US" dirty="0"/>
              <a:t>All examples return the same JSON value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implementation of A calls P. That is, it converts the integer to a string, puts [] around it, and calls P.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131E56-47B4-3970-94D1-37DBBBF7E0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1925" y="3060219"/>
            <a:ext cx="4305901" cy="20767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71BD346-A013-4192-42A4-2D5E6235E0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1265" y="2820560"/>
            <a:ext cx="4436609" cy="3374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C79F744-6FAA-4AD1-D11F-D7B6CCE7E3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1265" y="3321540"/>
            <a:ext cx="4525006" cy="30484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67241B-ACF7-3DF1-C81B-2D027C57EE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1265" y="3808036"/>
            <a:ext cx="4039164" cy="58110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D96A9CD-A836-D043-A205-7B9ECE2EA1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41265" y="4617081"/>
            <a:ext cx="4039164" cy="504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6828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CD934-DD88-BFEC-F39D-D0FA80318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Consuming JSON text – Find JSON Values (</a:t>
            </a:r>
            <a:r>
              <a:rPr lang="en-US" dirty="0" err="1"/>
              <a:t>FindValue</a:t>
            </a:r>
            <a:r>
              <a:rPr lang="en-US" dirty="0"/>
              <a:t>, P, A relationship)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AA30F-11AC-64CC-B495-274FABB4D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8996"/>
            <a:ext cx="10515600" cy="4221804"/>
          </a:xfrm>
        </p:spPr>
        <p:txBody>
          <a:bodyPr>
            <a:normAutofit/>
          </a:bodyPr>
          <a:lstStyle/>
          <a:p>
            <a:r>
              <a:rPr lang="en-US" dirty="0"/>
              <a:t>The A property is a convenience property so that you can use an integer index when iterating arrays.</a:t>
            </a:r>
          </a:p>
          <a:p>
            <a:r>
              <a:rPr lang="en-US" dirty="0"/>
              <a:t>The A property calls the P property.</a:t>
            </a:r>
          </a:p>
          <a:p>
            <a:r>
              <a:rPr lang="en-US" dirty="0"/>
              <a:t>The P property calls </a:t>
            </a:r>
            <a:r>
              <a:rPr lang="en-US" dirty="0" err="1"/>
              <a:t>FindValue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FindValue</a:t>
            </a:r>
            <a:r>
              <a:rPr lang="en-US" dirty="0"/>
              <a:t> returns nil, P raises an exception.</a:t>
            </a:r>
          </a:p>
          <a:p>
            <a:r>
              <a:rPr lang="en-US" dirty="0"/>
              <a:t>The Path parameter in P and </a:t>
            </a:r>
            <a:r>
              <a:rPr lang="en-US" dirty="0" err="1"/>
              <a:t>FindValue</a:t>
            </a:r>
            <a:r>
              <a:rPr lang="en-US" dirty="0"/>
              <a:t> supports dot notation and array indexing to navigate deep into JSON structures</a:t>
            </a:r>
          </a:p>
        </p:txBody>
      </p:sp>
    </p:spTree>
    <p:extLst>
      <p:ext uri="{BB962C8B-B14F-4D97-AF65-F5344CB8AC3E}">
        <p14:creationId xmlns:p14="http://schemas.microsoft.com/office/powerpoint/2010/main" val="7676637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70DFB-5E57-BFE0-BC9E-7A047C80D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Consuming JSON text – Find JSON Values (Iterating Arrays)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76822-794E-DB92-5204-3BA9BF1E81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405009" cy="4351338"/>
          </a:xfrm>
        </p:spPr>
        <p:txBody>
          <a:bodyPr/>
          <a:lstStyle/>
          <a:p>
            <a:r>
              <a:rPr lang="en-US" dirty="0" err="1"/>
              <a:t>TJSONValue</a:t>
            </a:r>
            <a:r>
              <a:rPr lang="en-US" dirty="0"/>
              <a:t> does not provide a count of items in an array.</a:t>
            </a:r>
          </a:p>
          <a:p>
            <a:endParaRPr lang="en-US" dirty="0"/>
          </a:p>
          <a:p>
            <a:r>
              <a:rPr lang="en-US" dirty="0"/>
              <a:t>To iterate an array, you need to downcast the </a:t>
            </a:r>
            <a:r>
              <a:rPr lang="en-US" dirty="0" err="1"/>
              <a:t>TJSONValue</a:t>
            </a:r>
            <a:r>
              <a:rPr lang="en-US" dirty="0"/>
              <a:t> instance.</a:t>
            </a:r>
          </a:p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23A694A-5EF3-F8C4-9ACC-AE8EE5EF28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5470" y="1825625"/>
            <a:ext cx="6611273" cy="3591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3895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66B63-589B-B17A-A972-159649085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Consuming JSON text – Extracting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AA42A-8D4A-5EC5-4F6C-117ACD645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 ways to extract/convert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Use the Value property to extract the data as a string and convert the data yourself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Downcast the </a:t>
            </a:r>
            <a:r>
              <a:rPr lang="en-US" dirty="0" err="1"/>
              <a:t>TJSONValue</a:t>
            </a:r>
            <a:r>
              <a:rPr lang="en-US" dirty="0"/>
              <a:t> to its descendant type and use the descendants’ convenience methods to extract/convert the data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Use </a:t>
            </a:r>
            <a:r>
              <a:rPr lang="en-US" dirty="0" err="1"/>
              <a:t>AsType</a:t>
            </a:r>
            <a:r>
              <a:rPr lang="en-US" dirty="0"/>
              <a:t>&lt;T&gt; to extract/convert the data without having to downcast the </a:t>
            </a:r>
            <a:r>
              <a:rPr lang="en-US" dirty="0" err="1"/>
              <a:t>TJSONValue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092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0E26A-68FE-2CAB-8F40-5F3F25447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JSON 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3A96D-B11D-B6AF-1C01-CB5414E08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 JSON examples: </a:t>
            </a:r>
            <a:r>
              <a:rPr lang="en-US" dirty="0">
                <a:hlinkClick r:id="rId2"/>
              </a:rPr>
              <a:t>https://jsoning.com/examples/</a:t>
            </a:r>
            <a:endParaRPr lang="en-US" dirty="0"/>
          </a:p>
          <a:p>
            <a:endParaRPr lang="en-US" dirty="0"/>
          </a:p>
          <a:p>
            <a:r>
              <a:rPr lang="en-US" dirty="0"/>
              <a:t>JSON and the JSON syntax: </a:t>
            </a:r>
            <a:r>
              <a:rPr lang="en-US" dirty="0">
                <a:hlinkClick r:id="rId3"/>
              </a:rPr>
              <a:t>ECMA-404 The JSON data interchange syntax 2</a:t>
            </a:r>
            <a:r>
              <a:rPr lang="en-US" baseline="30000" dirty="0">
                <a:hlinkClick r:id="rId3"/>
              </a:rPr>
              <a:t>nd</a:t>
            </a:r>
            <a:r>
              <a:rPr lang="en-US" dirty="0">
                <a:hlinkClick r:id="rId3"/>
              </a:rPr>
              <a:t> edition, Dec 2017</a:t>
            </a:r>
            <a:endParaRPr lang="en-US" dirty="0"/>
          </a:p>
          <a:p>
            <a:endParaRPr lang="en-US" dirty="0"/>
          </a:p>
          <a:p>
            <a:r>
              <a:rPr lang="en-US" dirty="0"/>
              <a:t>A shorter representation of the JSON syntax: </a:t>
            </a:r>
            <a:r>
              <a:rPr lang="en-US" dirty="0">
                <a:hlinkClick r:id="rId4"/>
              </a:rPr>
              <a:t>https://www.json.org/json-en.html</a:t>
            </a:r>
            <a:endParaRPr lang="en-US" dirty="0"/>
          </a:p>
          <a:p>
            <a:endParaRPr lang="en-US" dirty="0"/>
          </a:p>
          <a:p>
            <a:r>
              <a:rPr lang="en-US" dirty="0"/>
              <a:t>Some JSON tools: </a:t>
            </a:r>
            <a:r>
              <a:rPr lang="en-US" dirty="0">
                <a:hlinkClick r:id="rId5"/>
              </a:rPr>
              <a:t>https://jsoning.com/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0246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39BD8-E47D-D2DF-5654-12E156CAF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Consuming JSON text – Extracting Data (Value)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EAC58-7610-706D-505C-D6DF3472B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550923" cy="4882194"/>
          </a:xfrm>
        </p:spPr>
        <p:txBody>
          <a:bodyPr>
            <a:normAutofit/>
          </a:bodyPr>
          <a:lstStyle/>
          <a:p>
            <a:r>
              <a:rPr lang="en-US" dirty="0"/>
              <a:t>Use the Value property for data types (not the container types)</a:t>
            </a:r>
          </a:p>
          <a:p>
            <a:endParaRPr lang="en-US" dirty="0"/>
          </a:p>
          <a:p>
            <a:r>
              <a:rPr lang="en-US" dirty="0"/>
              <a:t>The Value property returns the text that appeared in the JSON text</a:t>
            </a:r>
          </a:p>
          <a:p>
            <a:endParaRPr lang="en-US" dirty="0"/>
          </a:p>
          <a:p>
            <a:r>
              <a:rPr lang="en-US" dirty="0"/>
              <a:t>If needed, convert the string value.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EEA1793-5FD0-4C7F-F70E-E06AA5BA57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5141" y="2668655"/>
            <a:ext cx="6506483" cy="403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5488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E0636-0994-3E68-FF47-EEC1F5248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5472"/>
            <a:ext cx="10515600" cy="1325563"/>
          </a:xfrm>
        </p:spPr>
        <p:txBody>
          <a:bodyPr/>
          <a:lstStyle/>
          <a:p>
            <a:r>
              <a:rPr lang="en-US" dirty="0"/>
              <a:t>Consuming JSON text – Extracting Data (Descendants)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A5D38-E7DF-B6DA-3585-26F9E5EEE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378" y="1541822"/>
            <a:ext cx="4157439" cy="480061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We can use  descendants to convert data</a:t>
            </a:r>
          </a:p>
          <a:p>
            <a:endParaRPr lang="en-US" dirty="0"/>
          </a:p>
          <a:p>
            <a:r>
              <a:rPr lang="en-US" dirty="0"/>
              <a:t>In practice, we use the Null property with a </a:t>
            </a:r>
            <a:r>
              <a:rPr lang="en-US" dirty="0" err="1"/>
              <a:t>TJSONValue</a:t>
            </a:r>
            <a:r>
              <a:rPr lang="en-US" dirty="0"/>
              <a:t> instance</a:t>
            </a:r>
          </a:p>
          <a:p>
            <a:endParaRPr lang="en-US" dirty="0"/>
          </a:p>
          <a:p>
            <a:r>
              <a:rPr lang="en-US" dirty="0"/>
              <a:t>Actually, it’s a property of </a:t>
            </a:r>
            <a:r>
              <a:rPr lang="en-US" dirty="0" err="1"/>
              <a:t>TJSONValue’s</a:t>
            </a:r>
            <a:r>
              <a:rPr lang="en-US" dirty="0"/>
              <a:t> parent, </a:t>
            </a:r>
            <a:r>
              <a:rPr lang="en-US" dirty="0" err="1"/>
              <a:t>TJSONAncestor</a:t>
            </a:r>
            <a:endParaRPr lang="en-US" dirty="0"/>
          </a:p>
        </p:txBody>
      </p:sp>
      <p:sp>
        <p:nvSpPr>
          <p:cNvPr id="4" name="Flowchart: Alternate Process 3">
            <a:extLst>
              <a:ext uri="{FF2B5EF4-FFF2-40B4-BE49-F238E27FC236}">
                <a16:creationId xmlns:a16="http://schemas.microsoft.com/office/drawing/2014/main" id="{B013CB57-1E4C-9F26-CB13-372087B7FB5D}"/>
              </a:ext>
            </a:extLst>
          </p:cNvPr>
          <p:cNvSpPr/>
          <p:nvPr/>
        </p:nvSpPr>
        <p:spPr>
          <a:xfrm>
            <a:off x="5098919" y="2694194"/>
            <a:ext cx="1691640" cy="612648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TJSONString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32B5A741-F701-978E-1F62-7FDFDE2E9FA3}"/>
              </a:ext>
            </a:extLst>
          </p:cNvPr>
          <p:cNvSpPr/>
          <p:nvPr/>
        </p:nvSpPr>
        <p:spPr>
          <a:xfrm>
            <a:off x="4938500" y="3571905"/>
            <a:ext cx="2012477" cy="2584228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1"/>
                </a:solidFill>
              </a:rPr>
              <a:t>TJSONNumber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AsDouble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AsCurrency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AsInt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AsUInt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AsInt64</a:t>
            </a:r>
          </a:p>
          <a:p>
            <a:r>
              <a:rPr lang="en-US" dirty="0">
                <a:solidFill>
                  <a:schemeClr val="tx1"/>
                </a:solidFill>
              </a:rPr>
              <a:t>AsUInt64</a:t>
            </a:r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id="{D10A50F4-203A-A669-5C17-8A2B544E7784}"/>
              </a:ext>
            </a:extLst>
          </p:cNvPr>
          <p:cNvSpPr/>
          <p:nvPr/>
        </p:nvSpPr>
        <p:spPr>
          <a:xfrm>
            <a:off x="10360935" y="3917623"/>
            <a:ext cx="1691640" cy="612648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TJSONFalse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lowchart: Alternate Process 6">
            <a:extLst>
              <a:ext uri="{FF2B5EF4-FFF2-40B4-BE49-F238E27FC236}">
                <a16:creationId xmlns:a16="http://schemas.microsoft.com/office/drawing/2014/main" id="{3D76CA90-E70E-18D5-7EE2-7A46EB7F5B82}"/>
              </a:ext>
            </a:extLst>
          </p:cNvPr>
          <p:cNvSpPr/>
          <p:nvPr/>
        </p:nvSpPr>
        <p:spPr>
          <a:xfrm>
            <a:off x="8581918" y="3917623"/>
            <a:ext cx="1691640" cy="612648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TJSONTrue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63EDC877-F9EE-F95B-88EA-B4EA411CA50C}"/>
              </a:ext>
            </a:extLst>
          </p:cNvPr>
          <p:cNvSpPr/>
          <p:nvPr/>
        </p:nvSpPr>
        <p:spPr>
          <a:xfrm>
            <a:off x="7179977" y="2694194"/>
            <a:ext cx="1691640" cy="612648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TJSONNull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FBF2B696-9DED-4B9F-CA49-A38A01FF1C9A}"/>
              </a:ext>
            </a:extLst>
          </p:cNvPr>
          <p:cNvSpPr/>
          <p:nvPr/>
        </p:nvSpPr>
        <p:spPr>
          <a:xfrm>
            <a:off x="9485910" y="2680560"/>
            <a:ext cx="1691640" cy="930243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TJSONBool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</a:rPr>
              <a:t>AsBoolean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80FFE3A7-79A4-9C3A-6463-2B9331C4024C}"/>
              </a:ext>
            </a:extLst>
          </p:cNvPr>
          <p:cNvSpPr/>
          <p:nvPr/>
        </p:nvSpPr>
        <p:spPr>
          <a:xfrm>
            <a:off x="4826543" y="2356795"/>
            <a:ext cx="6369997" cy="255419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52CA12A-E026-2506-39F3-A69D8166732A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5944739" y="3306842"/>
            <a:ext cx="0" cy="2650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270E791-0530-39FA-B78A-653707A448A9}"/>
              </a:ext>
            </a:extLst>
          </p:cNvPr>
          <p:cNvCxnSpPr>
            <a:cxnSpLocks/>
          </p:cNvCxnSpPr>
          <p:nvPr/>
        </p:nvCxnSpPr>
        <p:spPr>
          <a:xfrm>
            <a:off x="9427731" y="3720437"/>
            <a:ext cx="17402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3E24675-88C4-C4C8-A83C-A81D9DC6920D}"/>
              </a:ext>
            </a:extLst>
          </p:cNvPr>
          <p:cNvCxnSpPr>
            <a:cxnSpLocks/>
          </p:cNvCxnSpPr>
          <p:nvPr/>
        </p:nvCxnSpPr>
        <p:spPr>
          <a:xfrm flipH="1">
            <a:off x="10331407" y="3607136"/>
            <a:ext cx="323" cy="977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B8C522A-152E-FB3F-AD99-436D6B796440}"/>
              </a:ext>
            </a:extLst>
          </p:cNvPr>
          <p:cNvCxnSpPr>
            <a:cxnSpLocks/>
          </p:cNvCxnSpPr>
          <p:nvPr/>
        </p:nvCxnSpPr>
        <p:spPr>
          <a:xfrm>
            <a:off x="9427729" y="3720437"/>
            <a:ext cx="0" cy="2263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62B6CA0-686C-0086-1552-A745523E2575}"/>
              </a:ext>
            </a:extLst>
          </p:cNvPr>
          <p:cNvCxnSpPr>
            <a:cxnSpLocks/>
          </p:cNvCxnSpPr>
          <p:nvPr/>
        </p:nvCxnSpPr>
        <p:spPr>
          <a:xfrm>
            <a:off x="11168011" y="3720437"/>
            <a:ext cx="0" cy="2263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Flowchart: Alternate Process 26">
            <a:extLst>
              <a:ext uri="{FF2B5EF4-FFF2-40B4-BE49-F238E27FC236}">
                <a16:creationId xmlns:a16="http://schemas.microsoft.com/office/drawing/2014/main" id="{FFB28048-46A5-8AB4-0F70-69AC9596ADA3}"/>
              </a:ext>
            </a:extLst>
          </p:cNvPr>
          <p:cNvSpPr/>
          <p:nvPr/>
        </p:nvSpPr>
        <p:spPr>
          <a:xfrm>
            <a:off x="7252784" y="1051387"/>
            <a:ext cx="1513958" cy="1026260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TJSONValue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Null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1AFDB48-2814-A0A6-6CC9-3FC6AC198158}"/>
              </a:ext>
            </a:extLst>
          </p:cNvPr>
          <p:cNvCxnSpPr>
            <a:cxnSpLocks/>
          </p:cNvCxnSpPr>
          <p:nvPr/>
        </p:nvCxnSpPr>
        <p:spPr>
          <a:xfrm>
            <a:off x="8003763" y="2077918"/>
            <a:ext cx="0" cy="2650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91330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C3990-3CDF-9360-7240-A5FCBC5C0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670"/>
            <a:ext cx="10515600" cy="1191300"/>
          </a:xfrm>
        </p:spPr>
        <p:txBody>
          <a:bodyPr>
            <a:normAutofit fontScale="90000"/>
          </a:bodyPr>
          <a:lstStyle/>
          <a:p>
            <a:r>
              <a:rPr lang="en-US" dirty="0"/>
              <a:t>Consuming JSON text – Extracting Data (Descendants - </a:t>
            </a:r>
            <a:r>
              <a:rPr lang="en-US" dirty="0" err="1"/>
              <a:t>TJSONNumber</a:t>
            </a:r>
            <a:r>
              <a:rPr lang="en-US" dirty="0"/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CACA87-110B-09D8-13E8-A90BFD95B3D0}"/>
              </a:ext>
            </a:extLst>
          </p:cNvPr>
          <p:cNvSpPr txBox="1"/>
          <p:nvPr/>
        </p:nvSpPr>
        <p:spPr>
          <a:xfrm>
            <a:off x="838200" y="2018608"/>
            <a:ext cx="410345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Find the price JSON value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Downcast it to a </a:t>
            </a:r>
            <a:r>
              <a:rPr lang="en-US" dirty="0" err="1"/>
              <a:t>TJSONNumber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 </a:t>
            </a:r>
            <a:r>
              <a:rPr lang="en-US" dirty="0" err="1"/>
              <a:t>AsDouble</a:t>
            </a:r>
            <a:r>
              <a:rPr lang="en-US" dirty="0"/>
              <a:t> to convert the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Even though we know the data is a number, check for conversion errors.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Here, if we had called </a:t>
            </a:r>
            <a:r>
              <a:rPr lang="en-US" dirty="0" err="1"/>
              <a:t>AsInt</a:t>
            </a:r>
            <a:r>
              <a:rPr lang="en-US" dirty="0"/>
              <a:t> instead of </a:t>
            </a:r>
            <a:r>
              <a:rPr lang="en-US" dirty="0" err="1"/>
              <a:t>AsDouble</a:t>
            </a:r>
            <a:r>
              <a:rPr lang="en-US" dirty="0"/>
              <a:t>, a conversion would occur.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6BCCA66-CA8F-31D1-63F7-ABD823E18A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0331" y="1939722"/>
            <a:ext cx="6458851" cy="4791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118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CB775-E428-3856-4770-ACD475883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Consuming JSON text – Extracting Data (Descendants - </a:t>
            </a:r>
            <a:r>
              <a:rPr lang="en-US" dirty="0" err="1"/>
              <a:t>TJSONBool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2A894-1E3C-6CD4-116E-BFDF9014A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0178"/>
            <a:ext cx="2994498" cy="4312528"/>
          </a:xfrm>
        </p:spPr>
        <p:txBody>
          <a:bodyPr>
            <a:normAutofit fontScale="70000" lnSpcReduction="20000"/>
          </a:bodyPr>
          <a:lstStyle/>
          <a:p>
            <a:pPr marL="285750" indent="-285750"/>
            <a:r>
              <a:rPr lang="en-US" dirty="0"/>
              <a:t>Find the </a:t>
            </a:r>
            <a:r>
              <a:rPr lang="en-US" dirty="0" err="1"/>
              <a:t>isAvailable</a:t>
            </a:r>
            <a:r>
              <a:rPr lang="en-US" dirty="0"/>
              <a:t> JSON value</a:t>
            </a:r>
          </a:p>
          <a:p>
            <a:pPr marL="285750" indent="-285750"/>
            <a:endParaRPr lang="en-US" dirty="0"/>
          </a:p>
          <a:p>
            <a:pPr marL="285750" indent="-285750"/>
            <a:r>
              <a:rPr lang="en-US" dirty="0"/>
              <a:t>Downcast it to a </a:t>
            </a:r>
            <a:r>
              <a:rPr lang="en-US" dirty="0" err="1"/>
              <a:t>TJSONBool</a:t>
            </a:r>
            <a:endParaRPr lang="en-US" dirty="0"/>
          </a:p>
          <a:p>
            <a:pPr marL="285750" indent="-285750"/>
            <a:endParaRPr lang="en-US" dirty="0"/>
          </a:p>
          <a:p>
            <a:pPr marL="285750" indent="-285750"/>
            <a:r>
              <a:rPr lang="en-US" dirty="0"/>
              <a:t>Use </a:t>
            </a:r>
            <a:r>
              <a:rPr lang="en-US" dirty="0" err="1"/>
              <a:t>AsBoolean</a:t>
            </a:r>
            <a:r>
              <a:rPr lang="en-US" dirty="0"/>
              <a:t> to extract the data</a:t>
            </a:r>
          </a:p>
          <a:p>
            <a:pPr marL="285750" indent="-285750"/>
            <a:endParaRPr lang="en-US" dirty="0"/>
          </a:p>
          <a:p>
            <a:pPr marL="285750" indent="-285750"/>
            <a:r>
              <a:rPr lang="en-US" dirty="0"/>
              <a:t>No conversion occurs. The data is stored internally as a </a:t>
            </a:r>
            <a:r>
              <a:rPr lang="en-US" dirty="0" err="1"/>
              <a:t>boolean</a:t>
            </a:r>
            <a:r>
              <a:rPr lang="en-US" dirty="0"/>
              <a:t> in </a:t>
            </a:r>
            <a:r>
              <a:rPr lang="en-US" dirty="0" err="1"/>
              <a:t>TJSONBool</a:t>
            </a:r>
            <a:r>
              <a:rPr lang="en-US" dirty="0"/>
              <a:t> instances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349887-AAA5-A248-FDAE-789BDE7825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4713" y="2020178"/>
            <a:ext cx="7335274" cy="354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5408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D08F1-DE5D-44B6-86D5-EB001A103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Consuming JSON text – Extracting Data (Descendants - Null)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485F11F-86D0-AD9D-A686-7436B6568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9345"/>
            <a:ext cx="11227944" cy="1619655"/>
          </a:xfrm>
        </p:spPr>
        <p:txBody>
          <a:bodyPr>
            <a:normAutofit/>
          </a:bodyPr>
          <a:lstStyle/>
          <a:p>
            <a:pPr marL="285750" indent="-285750"/>
            <a:r>
              <a:rPr lang="en-US" dirty="0"/>
              <a:t>Find the </a:t>
            </a:r>
            <a:r>
              <a:rPr lang="en-US" dirty="0" err="1"/>
              <a:t>discontinuedDate</a:t>
            </a:r>
            <a:r>
              <a:rPr lang="en-US" dirty="0"/>
              <a:t> JSON value</a:t>
            </a:r>
          </a:p>
          <a:p>
            <a:pPr marL="285750" indent="-285750"/>
            <a:r>
              <a:rPr lang="en-US" dirty="0"/>
              <a:t>If its Null property is true, we don’t have a discontinued date</a:t>
            </a:r>
          </a:p>
          <a:p>
            <a:pPr marL="285750" indent="-285750"/>
            <a:r>
              <a:rPr lang="en-US" dirty="0"/>
              <a:t>This is equivalent to checking if the JSON value is a </a:t>
            </a:r>
            <a:r>
              <a:rPr lang="en-US" dirty="0" err="1"/>
              <a:t>TJSONNull</a:t>
            </a:r>
            <a:endParaRPr lang="en-US" dirty="0"/>
          </a:p>
          <a:p>
            <a:pPr marL="285750" indent="-285750"/>
            <a:endParaRPr lang="en-US" dirty="0"/>
          </a:p>
          <a:p>
            <a:pPr marL="285750" indent="-285750"/>
            <a:endParaRPr lang="en-US" dirty="0"/>
          </a:p>
          <a:p>
            <a:pPr marL="285750" indent="-285750"/>
            <a:endParaRPr lang="en-US" dirty="0"/>
          </a:p>
          <a:p>
            <a:pPr marL="285750" indent="-285750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2750C03-DEEA-E180-4CA3-B3C7C09BEA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1687" y="3568127"/>
            <a:ext cx="8335538" cy="3105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305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1505E-1745-528C-BC4C-19C196870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Consuming JSON text – Extracting Data (</a:t>
            </a:r>
            <a:r>
              <a:rPr lang="en-US" dirty="0" err="1"/>
              <a:t>AsType</a:t>
            </a:r>
            <a:r>
              <a:rPr lang="en-US" dirty="0"/>
              <a:t>&lt;T&gt; - Specific example)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76ED1-410E-631C-F422-C08B4CAA0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212"/>
            <a:ext cx="4093723" cy="4124901"/>
          </a:xfrm>
        </p:spPr>
        <p:txBody>
          <a:bodyPr>
            <a:normAutofit/>
          </a:bodyPr>
          <a:lstStyle/>
          <a:p>
            <a:pPr marL="285750" indent="-285750"/>
            <a:r>
              <a:rPr lang="en-US" dirty="0"/>
              <a:t>Find the price JSON value</a:t>
            </a:r>
          </a:p>
          <a:p>
            <a:pPr marL="285750" indent="-285750"/>
            <a:endParaRPr lang="en-US" dirty="0"/>
          </a:p>
          <a:p>
            <a:pPr marL="285750" indent="-285750"/>
            <a:r>
              <a:rPr lang="en-US" dirty="0"/>
              <a:t>Use </a:t>
            </a:r>
            <a:r>
              <a:rPr lang="en-US" dirty="0" err="1"/>
              <a:t>AsType</a:t>
            </a:r>
            <a:r>
              <a:rPr lang="en-US" dirty="0"/>
              <a:t>&lt;double&gt; to extract and convert the data</a:t>
            </a:r>
          </a:p>
          <a:p>
            <a:pPr marL="285750" indent="-285750"/>
            <a:endParaRPr lang="en-US" dirty="0"/>
          </a:p>
          <a:p>
            <a:pPr marL="285750" indent="-285750"/>
            <a:r>
              <a:rPr lang="en-US" dirty="0"/>
              <a:t>Check for conversion errors. </a:t>
            </a:r>
          </a:p>
          <a:p>
            <a:pPr marL="285750" indent="-285750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4CBF21-5FF7-6A60-7D30-67C886B94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102" y="2057212"/>
            <a:ext cx="6516009" cy="4124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5145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FB397-C2F1-85CE-74ED-7F84EFDFA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Consuming JSON text – Extracting Data (</a:t>
            </a:r>
            <a:r>
              <a:rPr lang="en-US" dirty="0" err="1"/>
              <a:t>AsType</a:t>
            </a:r>
            <a:r>
              <a:rPr lang="en-US" dirty="0"/>
              <a:t>&lt;T&gt; - General)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5879B-5E54-9B88-3367-0DE348312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With </a:t>
            </a:r>
            <a:r>
              <a:rPr lang="en-US" dirty="0" err="1"/>
              <a:t>AsType</a:t>
            </a:r>
            <a:r>
              <a:rPr lang="en-US" dirty="0"/>
              <a:t>&lt;T&gt;, you can think of it as extracting/converting data end-to-end. </a:t>
            </a:r>
          </a:p>
          <a:p>
            <a:r>
              <a:rPr lang="en-US" dirty="0"/>
              <a:t>You don’t need to know the JSON structure or the </a:t>
            </a:r>
            <a:r>
              <a:rPr lang="en-US" dirty="0" err="1"/>
              <a:t>TJSONValue</a:t>
            </a:r>
            <a:r>
              <a:rPr lang="en-US" dirty="0"/>
              <a:t> descendant type.</a:t>
            </a:r>
          </a:p>
          <a:p>
            <a:r>
              <a:rPr lang="en-US" dirty="0"/>
              <a:t>You need to know, semantically, what the data really is.</a:t>
            </a:r>
          </a:p>
          <a:p>
            <a:r>
              <a:rPr lang="en-US" dirty="0"/>
              <a:t>And that the framework/RTTI can convert it to your chosen variable type. </a:t>
            </a:r>
          </a:p>
          <a:p>
            <a:r>
              <a:rPr lang="en-US" dirty="0"/>
              <a:t>You can convert to variable types that are not part of the JSON syntax</a:t>
            </a:r>
          </a:p>
        </p:txBody>
      </p:sp>
    </p:spTree>
    <p:extLst>
      <p:ext uri="{BB962C8B-B14F-4D97-AF65-F5344CB8AC3E}">
        <p14:creationId xmlns:p14="http://schemas.microsoft.com/office/powerpoint/2010/main" val="4748293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CFCA9-AF2F-2679-771E-08AD75D0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Consuming JSON text – Extracting Data (</a:t>
            </a:r>
            <a:r>
              <a:rPr lang="en-US" dirty="0" err="1"/>
              <a:t>AsType</a:t>
            </a:r>
            <a:r>
              <a:rPr lang="en-US" dirty="0"/>
              <a:t>&lt;T&gt; - Semantic Boolean)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21167-F51F-534C-A8EF-60BE2BB846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For example, a Boolean value could be sent in one of these ways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AsType</a:t>
            </a:r>
            <a:r>
              <a:rPr lang="en-US" dirty="0"/>
              <a:t>&lt;Boolean&gt; will return a Boolean value regardless of which way the value was sent</a:t>
            </a:r>
          </a:p>
          <a:p>
            <a:r>
              <a:rPr lang="en-US" dirty="0" err="1"/>
              <a:t>AsType</a:t>
            </a:r>
            <a:r>
              <a:rPr lang="en-US" dirty="0"/>
              <a:t>&lt;String&gt; will return a string value regardless of which way the value was sent.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907E0CC-DFB8-D4C5-AA1B-FE935CF185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719482"/>
              </p:ext>
            </p:extLst>
          </p:nvPr>
        </p:nvGraphicFramePr>
        <p:xfrm>
          <a:off x="1964988" y="2281299"/>
          <a:ext cx="6692625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9965">
                  <a:extLst>
                    <a:ext uri="{9D8B030D-6E8A-4147-A177-3AD203B41FA5}">
                      <a16:colId xmlns:a16="http://schemas.microsoft.com/office/drawing/2014/main" val="4219831544"/>
                    </a:ext>
                  </a:extLst>
                </a:gridCol>
                <a:gridCol w="1940744">
                  <a:extLst>
                    <a:ext uri="{9D8B030D-6E8A-4147-A177-3AD203B41FA5}">
                      <a16:colId xmlns:a16="http://schemas.microsoft.com/office/drawing/2014/main" val="806349650"/>
                    </a:ext>
                  </a:extLst>
                </a:gridCol>
                <a:gridCol w="3321916">
                  <a:extLst>
                    <a:ext uri="{9D8B030D-6E8A-4147-A177-3AD203B41FA5}">
                      <a16:colId xmlns:a16="http://schemas.microsoft.com/office/drawing/2014/main" val="1538824282"/>
                    </a:ext>
                  </a:extLst>
                </a:gridCol>
              </a:tblGrid>
              <a:tr h="294316">
                <a:tc>
                  <a:txBody>
                    <a:bodyPr/>
                    <a:lstStyle/>
                    <a:p>
                      <a:r>
                        <a:rPr lang="en-US" dirty="0"/>
                        <a:t>JSON 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JSON syntax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TJSONValue</a:t>
                      </a:r>
                      <a:r>
                        <a:rPr lang="en-US" dirty="0"/>
                        <a:t> Descendant 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2505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“True”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TJSONString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642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TJSONNumber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34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Boolean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TJSONBool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681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64872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0CDEC-6BBE-DB7B-DF44-9DCA1D389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Consuming JSON text – Extracting Data – (date/times)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9CCBF-52F6-305F-DA07-FE50EC3E7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JSON does not support date/time types</a:t>
            </a:r>
          </a:p>
          <a:p>
            <a:endParaRPr lang="en-US" dirty="0"/>
          </a:p>
          <a:p>
            <a:r>
              <a:rPr lang="en-US" dirty="0"/>
              <a:t>You must know your provider’s date/time formats</a:t>
            </a:r>
          </a:p>
          <a:p>
            <a:endParaRPr lang="en-US" dirty="0"/>
          </a:p>
          <a:p>
            <a:r>
              <a:rPr lang="en-US" dirty="0"/>
              <a:t>Most likely, your provider will send date/times as a string</a:t>
            </a:r>
          </a:p>
          <a:p>
            <a:endParaRPr lang="en-US" dirty="0"/>
          </a:p>
          <a:p>
            <a:r>
              <a:rPr lang="en-US" dirty="0"/>
              <a:t>You can use </a:t>
            </a:r>
            <a:r>
              <a:rPr lang="en-US" dirty="0" err="1"/>
              <a:t>TJSONValue.Value</a:t>
            </a:r>
            <a:r>
              <a:rPr lang="en-US" dirty="0"/>
              <a:t> to get the string and then convert it yourself to, say, a </a:t>
            </a:r>
            <a:r>
              <a:rPr lang="en-US" dirty="0" err="1"/>
              <a:t>TDateTime</a:t>
            </a:r>
            <a:endParaRPr lang="en-US" dirty="0"/>
          </a:p>
          <a:p>
            <a:endParaRPr lang="en-US" dirty="0"/>
          </a:p>
          <a:p>
            <a:r>
              <a:rPr lang="en-US" dirty="0"/>
              <a:t>Or you can use </a:t>
            </a:r>
            <a:r>
              <a:rPr lang="en-US" dirty="0" err="1"/>
              <a:t>AsType</a:t>
            </a:r>
            <a:r>
              <a:rPr lang="en-US" dirty="0"/>
              <a:t>&lt;</a:t>
            </a:r>
            <a:r>
              <a:rPr lang="en-US" dirty="0" err="1"/>
              <a:t>TDateTime</a:t>
            </a:r>
            <a:r>
              <a:rPr lang="en-US" dirty="0"/>
              <a:t>&gt; if the framework/RTTI  supports converting the provider’s date/time format.</a:t>
            </a:r>
          </a:p>
        </p:txBody>
      </p:sp>
    </p:spTree>
    <p:extLst>
      <p:ext uri="{BB962C8B-B14F-4D97-AF65-F5344CB8AC3E}">
        <p14:creationId xmlns:p14="http://schemas.microsoft.com/office/powerpoint/2010/main" val="421203254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19CFF-7B8F-43A1-7331-21933E754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Consuming JSON text – Extracting Data (Convenience – </a:t>
            </a:r>
            <a:r>
              <a:rPr lang="en-US" dirty="0" err="1"/>
              <a:t>GetValue</a:t>
            </a:r>
            <a:r>
              <a:rPr lang="en-US" dirty="0"/>
              <a:t>&lt;T&gt;)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6D5126F-BCE2-D2E3-621C-FB21D43C2F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8385083"/>
              </p:ext>
            </p:extLst>
          </p:nvPr>
        </p:nvGraphicFramePr>
        <p:xfrm>
          <a:off x="729577" y="4542770"/>
          <a:ext cx="10515597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65715">
                  <a:extLst>
                    <a:ext uri="{9D8B030D-6E8A-4147-A177-3AD203B41FA5}">
                      <a16:colId xmlns:a16="http://schemas.microsoft.com/office/drawing/2014/main" val="1200314368"/>
                    </a:ext>
                  </a:extLst>
                </a:gridCol>
                <a:gridCol w="2305455">
                  <a:extLst>
                    <a:ext uri="{9D8B030D-6E8A-4147-A177-3AD203B41FA5}">
                      <a16:colId xmlns:a16="http://schemas.microsoft.com/office/drawing/2014/main" val="3947844838"/>
                    </a:ext>
                  </a:extLst>
                </a:gridCol>
                <a:gridCol w="2044427">
                  <a:extLst>
                    <a:ext uri="{9D8B030D-6E8A-4147-A177-3AD203B41FA5}">
                      <a16:colId xmlns:a16="http://schemas.microsoft.com/office/drawing/2014/main" val="145326149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Couldn’t Find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Couldn’t Convert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374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GetValue</a:t>
                      </a:r>
                      <a:r>
                        <a:rPr lang="en-US" dirty="0"/>
                        <a:t>&lt;T&gt;(const APath: string = ''): 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Raises exception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Raises exception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0629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/>
                        <a:t>GetValue</a:t>
                      </a:r>
                      <a:r>
                        <a:rPr lang="fr-FR" dirty="0"/>
                        <a:t>&lt;T&gt;(</a:t>
                      </a:r>
                      <a:r>
                        <a:rPr lang="fr-FR" dirty="0" err="1"/>
                        <a:t>const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APath</a:t>
                      </a:r>
                      <a:r>
                        <a:rPr lang="fr-FR" dirty="0"/>
                        <a:t>: string; </a:t>
                      </a:r>
                      <a:r>
                        <a:rPr lang="fr-FR" dirty="0" err="1"/>
                        <a:t>ADefaultValue</a:t>
                      </a:r>
                      <a:r>
                        <a:rPr lang="fr-FR" dirty="0"/>
                        <a:t>: T): 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default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Raises exception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981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TryGetValue</a:t>
                      </a:r>
                      <a:r>
                        <a:rPr lang="en-US" dirty="0"/>
                        <a:t>&lt;T&gt;(const APath: string; out </a:t>
                      </a:r>
                      <a:r>
                        <a:rPr lang="en-US" dirty="0" err="1"/>
                        <a:t>AValue</a:t>
                      </a:r>
                      <a:r>
                        <a:rPr lang="en-US" dirty="0"/>
                        <a:t>: T): Boolean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false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934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TryGetValue</a:t>
                      </a:r>
                      <a:r>
                        <a:rPr lang="en-US" dirty="0"/>
                        <a:t>&lt;T&gt;(out </a:t>
                      </a:r>
                      <a:r>
                        <a:rPr lang="en-US" dirty="0" err="1"/>
                        <a:t>AValue</a:t>
                      </a:r>
                      <a:r>
                        <a:rPr lang="en-US" dirty="0"/>
                        <a:t>: T): Boolean;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false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878439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1D471D6-86C3-0BE4-D0FF-C07D617F0C1A}"/>
              </a:ext>
            </a:extLst>
          </p:cNvPr>
          <p:cNvSpPr txBox="1"/>
          <p:nvPr/>
        </p:nvSpPr>
        <p:spPr>
          <a:xfrm>
            <a:off x="838200" y="1796650"/>
            <a:ext cx="964983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Four convenience methods find a JSON value and extract/convert its data in one step.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Empty APath or no APath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When you call these method with an empty APath, they return the value of Self.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Use an empty APath when you’re iterating an array and have an instance of one of its items.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Similarly, use the version of </a:t>
            </a:r>
            <a:r>
              <a:rPr lang="en-US" dirty="0" err="1"/>
              <a:t>TryGetValue</a:t>
            </a:r>
            <a:r>
              <a:rPr lang="en-US" dirty="0"/>
              <a:t>&lt;T&gt; that doesn’t have an APath parameter for arrays.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716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D0C16-11F2-4DBF-8391-C8C08A45D1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9A3E7-BAD8-05D5-B8A1-46AAE6EAA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JSON in Delphi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E6D6A-44DA-ACB0-1EBF-44665351F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JSON Frameworks in Delphi: </a:t>
            </a:r>
            <a:r>
              <a:rPr lang="en-US" dirty="0">
                <a:hlinkClick r:id="rId2"/>
              </a:rPr>
              <a:t>https://docwiki.embarcadero.com/RADStudio/Sydney/en/JSON</a:t>
            </a:r>
            <a:endParaRPr lang="en-US" dirty="0"/>
          </a:p>
          <a:p>
            <a:endParaRPr lang="en-US" dirty="0"/>
          </a:p>
          <a:p>
            <a:r>
              <a:rPr lang="en-US" dirty="0"/>
              <a:t>This presentation covers the JSON Objects Framework, not the Readers and Writers JSON Framework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2509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0C961-2851-6A2A-A945-1D816C521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Consuming JSON text – Extracting Data (Convenience – </a:t>
            </a:r>
            <a:r>
              <a:rPr lang="en-US" dirty="0" err="1"/>
              <a:t>GetValue</a:t>
            </a:r>
            <a:r>
              <a:rPr lang="en-US" dirty="0"/>
              <a:t>&lt;T&gt;/no default)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C3C8E-6EC0-8EED-E33B-B99FBAFC8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GetValue</a:t>
            </a:r>
            <a:r>
              <a:rPr lang="en-US" dirty="0"/>
              <a:t>&lt;T&gt;(const APath: string = ''): T</a:t>
            </a:r>
          </a:p>
          <a:p>
            <a:r>
              <a:rPr lang="en-US" dirty="0"/>
              <a:t>This version of </a:t>
            </a:r>
            <a:r>
              <a:rPr lang="en-US" dirty="0" err="1"/>
              <a:t>GetValue</a:t>
            </a:r>
            <a:r>
              <a:rPr lang="en-US" dirty="0"/>
              <a:t>&lt;T&gt; raises an exception when the path cannot be found and when the data value cannot be converted.</a:t>
            </a:r>
          </a:p>
          <a:p>
            <a:r>
              <a:rPr lang="en-US" dirty="0"/>
              <a:t>It’s useful when finding/extracting data that your app requires.</a:t>
            </a:r>
          </a:p>
          <a:p>
            <a:r>
              <a:rPr lang="en-US" dirty="0"/>
              <a:t>For required data, call </a:t>
            </a:r>
            <a:r>
              <a:rPr lang="en-US" dirty="0" err="1"/>
              <a:t>GetValue</a:t>
            </a:r>
            <a:r>
              <a:rPr lang="en-US" dirty="0"/>
              <a:t>&lt;T&gt; in a try/except block. An exception will be raised when</a:t>
            </a:r>
          </a:p>
          <a:p>
            <a:pPr lvl="1"/>
            <a:r>
              <a:rPr lang="en-US" dirty="0"/>
              <a:t>when JSON value is missing</a:t>
            </a:r>
          </a:p>
          <a:p>
            <a:pPr lvl="1"/>
            <a:r>
              <a:rPr lang="en-US" dirty="0"/>
              <a:t>when the JSON value is null (the conversion will fail)</a:t>
            </a:r>
          </a:p>
          <a:p>
            <a:pPr lvl="1"/>
            <a:r>
              <a:rPr lang="en-US" dirty="0"/>
              <a:t>when it cannot be converted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4965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BB270-8223-1459-3E4F-B65424B09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Consuming JSON text – Extracting Data (Convenience – </a:t>
            </a:r>
            <a:r>
              <a:rPr lang="en-US" dirty="0" err="1"/>
              <a:t>GetValue</a:t>
            </a:r>
            <a:r>
              <a:rPr lang="en-US" dirty="0"/>
              <a:t>&lt;T&gt;/no default)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E294D-F61F-F6AC-78F8-C178F5D39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120957" cy="47536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if this method succeeds; we know that all our required data </a:t>
            </a:r>
          </a:p>
          <a:p>
            <a:pPr lvl="1"/>
            <a:r>
              <a:rPr lang="en-US" dirty="0"/>
              <a:t>was in the JSON text</a:t>
            </a:r>
          </a:p>
          <a:p>
            <a:pPr lvl="1"/>
            <a:r>
              <a:rPr lang="en-US" dirty="0"/>
              <a:t>wasn’t null</a:t>
            </a:r>
          </a:p>
          <a:p>
            <a:pPr lvl="1"/>
            <a:r>
              <a:rPr lang="en-US" dirty="0"/>
              <a:t>was converted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5743E90-189C-CB22-C87A-FC9E612368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8448" y="1825625"/>
            <a:ext cx="7887801" cy="4753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1392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B65A84-5878-5712-6528-6C9CFC3E5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0A0A9-B155-1BE1-E897-6C7FF9129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Consuming JSON text – Extracting Data (Convenience – </a:t>
            </a:r>
            <a:r>
              <a:rPr lang="en-US" dirty="0" err="1"/>
              <a:t>GetValue</a:t>
            </a:r>
            <a:r>
              <a:rPr lang="en-US" dirty="0"/>
              <a:t>&lt;T&gt;/default)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25FC8-6AE5-531A-C34E-D77F62CF9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err="1"/>
              <a:t>GetValue</a:t>
            </a:r>
            <a:r>
              <a:rPr lang="fr-FR" dirty="0"/>
              <a:t>&lt;T&gt;(</a:t>
            </a:r>
            <a:r>
              <a:rPr lang="fr-FR" dirty="0" err="1"/>
              <a:t>const</a:t>
            </a:r>
            <a:r>
              <a:rPr lang="fr-FR" dirty="0"/>
              <a:t> </a:t>
            </a:r>
            <a:r>
              <a:rPr lang="fr-FR" dirty="0" err="1"/>
              <a:t>APath</a:t>
            </a:r>
            <a:r>
              <a:rPr lang="fr-FR" dirty="0"/>
              <a:t>: string; </a:t>
            </a:r>
            <a:r>
              <a:rPr lang="fr-FR" dirty="0" err="1"/>
              <a:t>ADefaultValue</a:t>
            </a:r>
            <a:r>
              <a:rPr lang="fr-FR" dirty="0"/>
              <a:t>: T): T</a:t>
            </a:r>
            <a:endParaRPr lang="en-US" dirty="0"/>
          </a:p>
          <a:p>
            <a:endParaRPr lang="en-US" dirty="0"/>
          </a:p>
          <a:p>
            <a:r>
              <a:rPr lang="en-US" dirty="0"/>
              <a:t>This version of </a:t>
            </a:r>
            <a:r>
              <a:rPr lang="en-US" dirty="0" err="1"/>
              <a:t>GetValue</a:t>
            </a:r>
            <a:r>
              <a:rPr lang="en-US" dirty="0"/>
              <a:t>&lt;T&gt; </a:t>
            </a:r>
          </a:p>
          <a:p>
            <a:pPr lvl="1"/>
            <a:r>
              <a:rPr lang="en-US" dirty="0"/>
              <a:t>returns the default value when </a:t>
            </a:r>
          </a:p>
          <a:p>
            <a:pPr lvl="2"/>
            <a:r>
              <a:rPr lang="en-US" dirty="0"/>
              <a:t>the JSON value is missing</a:t>
            </a:r>
          </a:p>
          <a:p>
            <a:pPr lvl="2"/>
            <a:r>
              <a:rPr lang="en-US" dirty="0"/>
              <a:t>the JSON value is null</a:t>
            </a:r>
          </a:p>
          <a:p>
            <a:pPr lvl="1"/>
            <a:r>
              <a:rPr lang="en-US" dirty="0"/>
              <a:t>raises an exception when the data value cannot be converted.</a:t>
            </a:r>
          </a:p>
          <a:p>
            <a:endParaRPr lang="en-US" dirty="0"/>
          </a:p>
          <a:p>
            <a:r>
              <a:rPr lang="en-US" dirty="0"/>
              <a:t>It’s useful for finding/extracting data that your app uses; but does not require.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606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1C3BC-C11D-BB40-A0C9-8ED484843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4569"/>
          </a:xfrm>
        </p:spPr>
        <p:txBody>
          <a:bodyPr>
            <a:normAutofit fontScale="90000"/>
          </a:bodyPr>
          <a:lstStyle/>
          <a:p>
            <a:r>
              <a:rPr lang="en-US" dirty="0"/>
              <a:t>Consuming JSON text – Extracting Data (Convenience – </a:t>
            </a:r>
            <a:r>
              <a:rPr lang="en-US" dirty="0" err="1"/>
              <a:t>GetValue</a:t>
            </a:r>
            <a:r>
              <a:rPr lang="en-US" dirty="0"/>
              <a:t>&lt;T&gt;/default)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BAB5D-0797-2663-E222-750570A53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2829" y="1692385"/>
            <a:ext cx="2274651" cy="492537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If this block succeeds, the data has reasonable value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058E4D-54D5-C354-F809-D18DB7B5EE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9396" y="1559145"/>
            <a:ext cx="9030960" cy="519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03806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D7040-0C75-1344-58B4-DDA8E4007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Consuming JSON text – Extracting Data (Convenience – </a:t>
            </a:r>
            <a:r>
              <a:rPr lang="en-US" dirty="0" err="1"/>
              <a:t>TryGetValue</a:t>
            </a:r>
            <a:r>
              <a:rPr lang="en-US" dirty="0"/>
              <a:t>&lt;T&gt;)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CAB22-2330-21B1-F00D-A5B5CB0BD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TryGetValue</a:t>
            </a:r>
            <a:r>
              <a:rPr lang="en-US" dirty="0"/>
              <a:t>&lt;T&gt; (both signatures) returns false if the value is missing or cannot be converted</a:t>
            </a:r>
          </a:p>
          <a:p>
            <a:endParaRPr lang="en-US" dirty="0"/>
          </a:p>
          <a:p>
            <a:r>
              <a:rPr lang="en-US" dirty="0"/>
              <a:t>Because it returns a status, it’s useful when you need to do something conditionally.</a:t>
            </a:r>
          </a:p>
        </p:txBody>
      </p:sp>
    </p:spTree>
    <p:extLst>
      <p:ext uri="{BB962C8B-B14F-4D97-AF65-F5344CB8AC3E}">
        <p14:creationId xmlns:p14="http://schemas.microsoft.com/office/powerpoint/2010/main" val="238527686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id="{38FD0A87-950E-5FA5-CA0D-D54E1E3A429C}"/>
              </a:ext>
            </a:extLst>
          </p:cNvPr>
          <p:cNvSpPr/>
          <p:nvPr/>
        </p:nvSpPr>
        <p:spPr>
          <a:xfrm>
            <a:off x="4861074" y="2655283"/>
            <a:ext cx="2804322" cy="612648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2706694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02B7E-3966-BF47-C2D4-F6414A328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JSON Objects framework – Functionality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A3A8A-A1EE-82A3-02E5-90E3943E2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Consumes JSON text into objects</a:t>
            </a:r>
          </a:p>
          <a:p>
            <a:endParaRPr lang="en-US" dirty="0"/>
          </a:p>
          <a:p>
            <a:r>
              <a:rPr lang="en-US" dirty="0"/>
              <a:t>Produces JSON text from objects</a:t>
            </a:r>
          </a:p>
          <a:p>
            <a:pPr lvl="1"/>
            <a:endParaRPr lang="en-US" dirty="0"/>
          </a:p>
          <a:p>
            <a:r>
              <a:rPr lang="en-US" dirty="0"/>
              <a:t>Provides ways to navigate objects and get data out of them</a:t>
            </a:r>
          </a:p>
          <a:p>
            <a:pPr lvl="1"/>
            <a:endParaRPr lang="en-US" dirty="0"/>
          </a:p>
          <a:p>
            <a:r>
              <a:rPr lang="en-US" dirty="0"/>
              <a:t>Provides ways to create objects and set data in them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758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CAF65-9565-8199-10C7-6FD93A53A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853"/>
            <a:ext cx="10515600" cy="1325563"/>
          </a:xfrm>
        </p:spPr>
        <p:txBody>
          <a:bodyPr/>
          <a:lstStyle/>
          <a:p>
            <a:r>
              <a:rPr lang="en-US" dirty="0"/>
              <a:t>JSON Objects framework -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22CF5-B108-4618-976B-C550BBDC1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framework is in </a:t>
            </a:r>
            <a:r>
              <a:rPr lang="en-US" dirty="0" err="1"/>
              <a:t>System.JSON</a:t>
            </a:r>
            <a:endParaRPr lang="en-US" dirty="0"/>
          </a:p>
          <a:p>
            <a:endParaRPr lang="en-US" dirty="0"/>
          </a:p>
          <a:p>
            <a:r>
              <a:rPr lang="en-US" dirty="0"/>
              <a:t>For each JSON syntax, the framework provides a class (see right)</a:t>
            </a:r>
          </a:p>
          <a:p>
            <a:endParaRPr lang="en-US" dirty="0"/>
          </a:p>
          <a:p>
            <a:r>
              <a:rPr lang="en-US" dirty="0"/>
              <a:t>The framework also provides  a convenience class called </a:t>
            </a:r>
            <a:r>
              <a:rPr lang="en-US" dirty="0" err="1"/>
              <a:t>TJSONPair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794438C-6A21-FCE9-F91D-16FB197152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577597"/>
              </p:ext>
            </p:extLst>
          </p:nvPr>
        </p:nvGraphicFramePr>
        <p:xfrm>
          <a:off x="6550549" y="1825625"/>
          <a:ext cx="5184879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2014">
                  <a:extLst>
                    <a:ext uri="{9D8B030D-6E8A-4147-A177-3AD203B41FA5}">
                      <a16:colId xmlns:a16="http://schemas.microsoft.com/office/drawing/2014/main" val="199200156"/>
                    </a:ext>
                  </a:extLst>
                </a:gridCol>
                <a:gridCol w="2762865">
                  <a:extLst>
                    <a:ext uri="{9D8B030D-6E8A-4147-A177-3AD203B41FA5}">
                      <a16:colId xmlns:a16="http://schemas.microsoft.com/office/drawing/2014/main" val="23898307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JSON syntax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Delphi Class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1634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TJSONObject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670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Array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TJSONArray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727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TJSONValue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820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TJSONNumber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644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TJSONString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6503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TJSONTrue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0975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TJSONFalse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3416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TJSONNull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931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2469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D2455-A03C-7786-DB81-A6BFF954E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JSON Objects framework - </a:t>
            </a:r>
            <a:r>
              <a:rPr lang="en-US" dirty="0" err="1"/>
              <a:t>TJSONPair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F17F2-8E46-0B57-9339-C118A1FA7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7515"/>
            <a:ext cx="10515600" cy="465944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 JSON, the Object syntax contains name/value pairs.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However, a separate syntax for the name/value pair does not exist in the JSON spec.  That is, no syntax exists for this piece of the Object syntax: </a:t>
            </a:r>
          </a:p>
          <a:p>
            <a:endParaRPr lang="en-US" dirty="0"/>
          </a:p>
          <a:p>
            <a:r>
              <a:rPr lang="en-US" dirty="0"/>
              <a:t>In the framework, </a:t>
            </a:r>
            <a:r>
              <a:rPr lang="en-US" dirty="0" err="1"/>
              <a:t>TJSONPair</a:t>
            </a:r>
            <a:r>
              <a:rPr lang="en-US" dirty="0"/>
              <a:t> is a convenience class that represents the name/value pair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DBE074-FDB0-5D17-C6A0-1800DEE197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4157" y="1845080"/>
            <a:ext cx="5858693" cy="165758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1D40D8C-B8EE-C9B3-25C5-86E8A28D82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5130" y="4525443"/>
            <a:ext cx="2848373" cy="62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500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6AFCB-456E-A124-A513-0608618ED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5477" y="303605"/>
            <a:ext cx="10515600" cy="1325563"/>
          </a:xfrm>
        </p:spPr>
        <p:txBody>
          <a:bodyPr/>
          <a:lstStyle/>
          <a:p>
            <a:r>
              <a:rPr lang="en-US" dirty="0"/>
              <a:t>JSON Objects framework – Class hierarchy</a:t>
            </a:r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id="{04FE7335-440E-FADB-4D04-0284E7158B7A}"/>
              </a:ext>
            </a:extLst>
          </p:cNvPr>
          <p:cNvSpPr/>
          <p:nvPr/>
        </p:nvSpPr>
        <p:spPr>
          <a:xfrm>
            <a:off x="3717575" y="3359338"/>
            <a:ext cx="1691640" cy="612648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TJSONString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633452E-1745-F839-FDFA-6C4C04F05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651" y="5710799"/>
            <a:ext cx="10515600" cy="44024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In the framework, everything representing one of the JSON syntaxes descends from </a:t>
            </a:r>
            <a:r>
              <a:rPr lang="en-US" dirty="0" err="1"/>
              <a:t>TJSONValue</a:t>
            </a:r>
            <a:endParaRPr lang="en-US" dirty="0"/>
          </a:p>
        </p:txBody>
      </p:sp>
      <p:sp>
        <p:nvSpPr>
          <p:cNvPr id="11" name="Flowchart: Alternate Process 10">
            <a:extLst>
              <a:ext uri="{FF2B5EF4-FFF2-40B4-BE49-F238E27FC236}">
                <a16:creationId xmlns:a16="http://schemas.microsoft.com/office/drawing/2014/main" id="{E83009BA-4B54-21D5-C4A2-CCD8D488C671}"/>
              </a:ext>
            </a:extLst>
          </p:cNvPr>
          <p:cNvSpPr/>
          <p:nvPr/>
        </p:nvSpPr>
        <p:spPr>
          <a:xfrm>
            <a:off x="5070865" y="1690137"/>
            <a:ext cx="1887166" cy="612648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TJSONValue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3686EA27-1F4E-51BF-2FA7-C07C24AD218D}"/>
              </a:ext>
            </a:extLst>
          </p:cNvPr>
          <p:cNvSpPr/>
          <p:nvPr/>
        </p:nvSpPr>
        <p:spPr>
          <a:xfrm>
            <a:off x="10168018" y="3359338"/>
            <a:ext cx="1691640" cy="612648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TJSONPair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5BA4B910-3252-C505-A836-80E7CCA65105}"/>
              </a:ext>
            </a:extLst>
          </p:cNvPr>
          <p:cNvSpPr/>
          <p:nvPr/>
        </p:nvSpPr>
        <p:spPr>
          <a:xfrm>
            <a:off x="188070" y="3359338"/>
            <a:ext cx="1691640" cy="612648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TJSONObject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lowchart: Alternate Process 13">
            <a:extLst>
              <a:ext uri="{FF2B5EF4-FFF2-40B4-BE49-F238E27FC236}">
                <a16:creationId xmlns:a16="http://schemas.microsoft.com/office/drawing/2014/main" id="{9A266DC6-6337-A786-7BFC-84604D502AFE}"/>
              </a:ext>
            </a:extLst>
          </p:cNvPr>
          <p:cNvSpPr/>
          <p:nvPr/>
        </p:nvSpPr>
        <p:spPr>
          <a:xfrm>
            <a:off x="3717575" y="4452532"/>
            <a:ext cx="1690993" cy="612648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TJSONNumber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Flowchart: Alternate Process 14">
            <a:extLst>
              <a:ext uri="{FF2B5EF4-FFF2-40B4-BE49-F238E27FC236}">
                <a16:creationId xmlns:a16="http://schemas.microsoft.com/office/drawing/2014/main" id="{265C180A-3CA6-221B-968E-0C6EACB1C9FB}"/>
              </a:ext>
            </a:extLst>
          </p:cNvPr>
          <p:cNvSpPr/>
          <p:nvPr/>
        </p:nvSpPr>
        <p:spPr>
          <a:xfrm>
            <a:off x="8395932" y="4475766"/>
            <a:ext cx="1691640" cy="612648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TJSONFalse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lowchart: Alternate Process 15">
            <a:extLst>
              <a:ext uri="{FF2B5EF4-FFF2-40B4-BE49-F238E27FC236}">
                <a16:creationId xmlns:a16="http://schemas.microsoft.com/office/drawing/2014/main" id="{7934CCA0-8BCF-656A-0DF2-543EA82D4162}"/>
              </a:ext>
            </a:extLst>
          </p:cNvPr>
          <p:cNvSpPr/>
          <p:nvPr/>
        </p:nvSpPr>
        <p:spPr>
          <a:xfrm>
            <a:off x="6616915" y="4475766"/>
            <a:ext cx="1691640" cy="612648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TJSONTrue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Flowchart: Alternate Process 16">
            <a:extLst>
              <a:ext uri="{FF2B5EF4-FFF2-40B4-BE49-F238E27FC236}">
                <a16:creationId xmlns:a16="http://schemas.microsoft.com/office/drawing/2014/main" id="{B3B46EE1-BF03-D3E5-DC4B-09F0631670F4}"/>
              </a:ext>
            </a:extLst>
          </p:cNvPr>
          <p:cNvSpPr/>
          <p:nvPr/>
        </p:nvSpPr>
        <p:spPr>
          <a:xfrm>
            <a:off x="5623538" y="3359338"/>
            <a:ext cx="1691640" cy="612648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TJSONNull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lowchart: Alternate Process 17">
            <a:extLst>
              <a:ext uri="{FF2B5EF4-FFF2-40B4-BE49-F238E27FC236}">
                <a16:creationId xmlns:a16="http://schemas.microsoft.com/office/drawing/2014/main" id="{5723D812-CCCE-75B7-D9E1-259F1DF9BD90}"/>
              </a:ext>
            </a:extLst>
          </p:cNvPr>
          <p:cNvSpPr/>
          <p:nvPr/>
        </p:nvSpPr>
        <p:spPr>
          <a:xfrm>
            <a:off x="7491913" y="3382572"/>
            <a:ext cx="1691640" cy="612648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TJSONBool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Flowchart: Alternate Process 21">
            <a:extLst>
              <a:ext uri="{FF2B5EF4-FFF2-40B4-BE49-F238E27FC236}">
                <a16:creationId xmlns:a16="http://schemas.microsoft.com/office/drawing/2014/main" id="{5B74D3E2-AD53-BF8B-8DC3-057651A24823}"/>
              </a:ext>
            </a:extLst>
          </p:cNvPr>
          <p:cNvSpPr/>
          <p:nvPr/>
        </p:nvSpPr>
        <p:spPr>
          <a:xfrm>
            <a:off x="188070" y="3021939"/>
            <a:ext cx="3440021" cy="255419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Containers</a:t>
            </a:r>
          </a:p>
        </p:txBody>
      </p:sp>
      <p:sp>
        <p:nvSpPr>
          <p:cNvPr id="23" name="Flowchart: Alternate Process 22">
            <a:extLst>
              <a:ext uri="{FF2B5EF4-FFF2-40B4-BE49-F238E27FC236}">
                <a16:creationId xmlns:a16="http://schemas.microsoft.com/office/drawing/2014/main" id="{9F4FB07C-3FA0-66CB-E59D-77FB2E38F860}"/>
              </a:ext>
            </a:extLst>
          </p:cNvPr>
          <p:cNvSpPr/>
          <p:nvPr/>
        </p:nvSpPr>
        <p:spPr>
          <a:xfrm>
            <a:off x="3717575" y="3021939"/>
            <a:ext cx="6369997" cy="255419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E310DCD-ABA9-0224-3D45-A56FFC7AFB07}"/>
              </a:ext>
            </a:extLst>
          </p:cNvPr>
          <p:cNvCxnSpPr>
            <a:stCxn id="6" idx="2"/>
            <a:endCxn id="14" idx="0"/>
          </p:cNvCxnSpPr>
          <p:nvPr/>
        </p:nvCxnSpPr>
        <p:spPr>
          <a:xfrm flipH="1">
            <a:off x="4563072" y="3971986"/>
            <a:ext cx="323" cy="4805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6ED4F6C-2F58-E7B3-F46B-D70C76CD5AEF}"/>
              </a:ext>
            </a:extLst>
          </p:cNvPr>
          <p:cNvCxnSpPr>
            <a:cxnSpLocks/>
          </p:cNvCxnSpPr>
          <p:nvPr/>
        </p:nvCxnSpPr>
        <p:spPr>
          <a:xfrm>
            <a:off x="7462728" y="4249396"/>
            <a:ext cx="17402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1ADFF69-6A82-DAAF-9352-B722ACF45440}"/>
              </a:ext>
            </a:extLst>
          </p:cNvPr>
          <p:cNvCxnSpPr>
            <a:cxnSpLocks/>
            <a:stCxn id="18" idx="2"/>
          </p:cNvCxnSpPr>
          <p:nvPr/>
        </p:nvCxnSpPr>
        <p:spPr>
          <a:xfrm flipH="1">
            <a:off x="8337410" y="3995220"/>
            <a:ext cx="323" cy="2541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01BA167-2DAF-3758-920C-4EA57BD7EFBB}"/>
              </a:ext>
            </a:extLst>
          </p:cNvPr>
          <p:cNvCxnSpPr>
            <a:cxnSpLocks/>
          </p:cNvCxnSpPr>
          <p:nvPr/>
        </p:nvCxnSpPr>
        <p:spPr>
          <a:xfrm>
            <a:off x="7462726" y="4249396"/>
            <a:ext cx="0" cy="2263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8DFF2E6-B057-6237-448D-77B1DAD79587}"/>
              </a:ext>
            </a:extLst>
          </p:cNvPr>
          <p:cNvCxnSpPr>
            <a:cxnSpLocks/>
          </p:cNvCxnSpPr>
          <p:nvPr/>
        </p:nvCxnSpPr>
        <p:spPr>
          <a:xfrm>
            <a:off x="9203008" y="4249396"/>
            <a:ext cx="0" cy="2263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3A5D0ED7-F5FD-74A0-77C9-1D01AAFB341A}"/>
              </a:ext>
            </a:extLst>
          </p:cNvPr>
          <p:cNvCxnSpPr>
            <a:cxnSpLocks/>
          </p:cNvCxnSpPr>
          <p:nvPr/>
        </p:nvCxnSpPr>
        <p:spPr>
          <a:xfrm flipV="1">
            <a:off x="1819071" y="2603293"/>
            <a:ext cx="0" cy="4130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742A1E3-5E4F-019F-77AB-D79A8C897386}"/>
              </a:ext>
            </a:extLst>
          </p:cNvPr>
          <p:cNvCxnSpPr>
            <a:cxnSpLocks/>
          </p:cNvCxnSpPr>
          <p:nvPr/>
        </p:nvCxnSpPr>
        <p:spPr>
          <a:xfrm flipV="1">
            <a:off x="6922029" y="2603293"/>
            <a:ext cx="0" cy="4130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A1DB363E-0B34-36E9-E8A2-5F9CB660D064}"/>
              </a:ext>
            </a:extLst>
          </p:cNvPr>
          <p:cNvCxnSpPr>
            <a:cxnSpLocks/>
          </p:cNvCxnSpPr>
          <p:nvPr/>
        </p:nvCxnSpPr>
        <p:spPr>
          <a:xfrm>
            <a:off x="6014448" y="2314380"/>
            <a:ext cx="0" cy="2979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Flowchart: Alternate Process 72">
            <a:extLst>
              <a:ext uri="{FF2B5EF4-FFF2-40B4-BE49-F238E27FC236}">
                <a16:creationId xmlns:a16="http://schemas.microsoft.com/office/drawing/2014/main" id="{953F3166-BB15-D1CC-3E99-E783F99D2447}"/>
              </a:ext>
            </a:extLst>
          </p:cNvPr>
          <p:cNvSpPr/>
          <p:nvPr/>
        </p:nvSpPr>
        <p:spPr>
          <a:xfrm>
            <a:off x="10168018" y="3021939"/>
            <a:ext cx="1691640" cy="255419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Convenience</a:t>
            </a:r>
          </a:p>
        </p:txBody>
      </p:sp>
      <p:sp>
        <p:nvSpPr>
          <p:cNvPr id="74" name="Flowchart: Alternate Process 73">
            <a:extLst>
              <a:ext uri="{FF2B5EF4-FFF2-40B4-BE49-F238E27FC236}">
                <a16:creationId xmlns:a16="http://schemas.microsoft.com/office/drawing/2014/main" id="{E75D4022-6208-05BD-BAAB-EEB0C78561B8}"/>
              </a:ext>
            </a:extLst>
          </p:cNvPr>
          <p:cNvSpPr/>
          <p:nvPr/>
        </p:nvSpPr>
        <p:spPr>
          <a:xfrm>
            <a:off x="1936454" y="3359338"/>
            <a:ext cx="1691640" cy="612648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TJSONArray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FA8ABADC-1897-95F4-C1F8-A555FA43C982}"/>
              </a:ext>
            </a:extLst>
          </p:cNvPr>
          <p:cNvCxnSpPr>
            <a:cxnSpLocks/>
          </p:cNvCxnSpPr>
          <p:nvPr/>
        </p:nvCxnSpPr>
        <p:spPr>
          <a:xfrm flipV="1">
            <a:off x="10994382" y="2603293"/>
            <a:ext cx="0" cy="4130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80F045DB-A5BB-ACE2-CBD0-94E3169A60C3}"/>
              </a:ext>
            </a:extLst>
          </p:cNvPr>
          <p:cNvCxnSpPr>
            <a:cxnSpLocks/>
          </p:cNvCxnSpPr>
          <p:nvPr/>
        </p:nvCxnSpPr>
        <p:spPr>
          <a:xfrm>
            <a:off x="1819071" y="2603293"/>
            <a:ext cx="9175311" cy="730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8592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98364-26FD-3C21-B447-0A7B151F0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Producing JSON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B0F77-13EA-1F46-A96C-E2AE3DD43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3945"/>
            <a:ext cx="5659877" cy="5131705"/>
          </a:xfrm>
        </p:spPr>
        <p:txBody>
          <a:bodyPr>
            <a:normAutofit/>
          </a:bodyPr>
          <a:lstStyle/>
          <a:p>
            <a:r>
              <a:rPr lang="en-US" dirty="0"/>
              <a:t>Let’s say we want to produce this JSON example</a:t>
            </a:r>
          </a:p>
          <a:p>
            <a:endParaRPr lang="en-US" dirty="0"/>
          </a:p>
          <a:p>
            <a:r>
              <a:rPr lang="en-US" dirty="0"/>
              <a:t>The example contains the data within a JSON Object. </a:t>
            </a:r>
          </a:p>
          <a:p>
            <a:endParaRPr lang="en-US" dirty="0"/>
          </a:p>
          <a:p>
            <a:r>
              <a:rPr lang="en-US" dirty="0"/>
              <a:t>So, we’ll populate a </a:t>
            </a:r>
            <a:r>
              <a:rPr lang="en-US" dirty="0" err="1"/>
              <a:t>TJSONObject</a:t>
            </a:r>
            <a:r>
              <a:rPr lang="en-US" dirty="0"/>
              <a:t> object</a:t>
            </a:r>
          </a:p>
          <a:p>
            <a:endParaRPr lang="en-US" dirty="0"/>
          </a:p>
          <a:p>
            <a:r>
              <a:rPr lang="en-US" dirty="0"/>
              <a:t>And extract the JSON text from it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3AC405B-A7BE-FB68-76D9-E0B2B544A4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7899" y="1274439"/>
            <a:ext cx="4305901" cy="207674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7746E09-B222-6B2E-8EC2-D2C5A390F7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7899" y="3527209"/>
            <a:ext cx="4382112" cy="2934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77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14124</TotalTime>
  <Words>2724</Words>
  <Application>Microsoft Office PowerPoint</Application>
  <PresentationFormat>Widescreen</PresentationFormat>
  <Paragraphs>452</Paragraphs>
  <Slides>45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Aptos</vt:lpstr>
      <vt:lpstr>Aptos Display</vt:lpstr>
      <vt:lpstr>Arial</vt:lpstr>
      <vt:lpstr>Office Theme</vt:lpstr>
      <vt:lpstr>JSON and the JSON Objects framework in Delphi</vt:lpstr>
      <vt:lpstr>JSON? How do you even say it?</vt:lpstr>
      <vt:lpstr>JSON References</vt:lpstr>
      <vt:lpstr>JSON in Delphi</vt:lpstr>
      <vt:lpstr>JSON Objects framework – Functionality</vt:lpstr>
      <vt:lpstr>JSON Objects framework - Classes</vt:lpstr>
      <vt:lpstr>JSON Objects framework - TJSONPair</vt:lpstr>
      <vt:lpstr>JSON Objects framework – Class hierarchy</vt:lpstr>
      <vt:lpstr>Producing JSON Text</vt:lpstr>
      <vt:lpstr>Producing JSON Text - Populating</vt:lpstr>
      <vt:lpstr>Producing JSON Text – Populating (AddPair/strings)</vt:lpstr>
      <vt:lpstr>Producing JSON Text – Populating (AddPair/strings, numbers, boolean)</vt:lpstr>
      <vt:lpstr>Producing JSON Text – Populating (AddPair/TJSONValue)</vt:lpstr>
      <vt:lpstr>Producing JSON Text – Populating (formatting numbers)</vt:lpstr>
      <vt:lpstr>Producing JSON Text – Populating (arrays)</vt:lpstr>
      <vt:lpstr>Producing JSON Text – Extracting (for transfer)</vt:lpstr>
      <vt:lpstr>Producing JSON Text – Extracting (for viewing)</vt:lpstr>
      <vt:lpstr>Producing JSON Text – Extracting (details)</vt:lpstr>
      <vt:lpstr>Consuming JSON text</vt:lpstr>
      <vt:lpstr>Consuming JSON text - ParseJSONValue</vt:lpstr>
      <vt:lpstr>Consuming JSON text – ParseJSONValue (example)</vt:lpstr>
      <vt:lpstr>Consuming JSON text – ParseJSONValue (container check)</vt:lpstr>
      <vt:lpstr>Consuming JSON text – Finding JSON Values</vt:lpstr>
      <vt:lpstr>Consuming JSON text – Find JSON Values (not found)</vt:lpstr>
      <vt:lpstr>Consuming JSON text – Find JSON Values (nested values)</vt:lpstr>
      <vt:lpstr>Consuming JSON text – Find JSON Values (indexed values)</vt:lpstr>
      <vt:lpstr>Consuming JSON text – Find JSON Values (FindValue, P, A relationship)</vt:lpstr>
      <vt:lpstr>Consuming JSON text – Find JSON Values (Iterating Arrays)</vt:lpstr>
      <vt:lpstr>Consuming JSON text – Extracting Data</vt:lpstr>
      <vt:lpstr>Consuming JSON text – Extracting Data (Value)</vt:lpstr>
      <vt:lpstr>Consuming JSON text – Extracting Data (Descendants)</vt:lpstr>
      <vt:lpstr>Consuming JSON text – Extracting Data (Descendants - TJSONNumber)</vt:lpstr>
      <vt:lpstr>Consuming JSON text – Extracting Data (Descendants - TJSONBool)</vt:lpstr>
      <vt:lpstr>Consuming JSON text – Extracting Data (Descendants - Null)</vt:lpstr>
      <vt:lpstr>Consuming JSON text – Extracting Data (AsType&lt;T&gt; - Specific example)</vt:lpstr>
      <vt:lpstr>Consuming JSON text – Extracting Data (AsType&lt;T&gt; - General)</vt:lpstr>
      <vt:lpstr>Consuming JSON text – Extracting Data (AsType&lt;T&gt; - Semantic Boolean)</vt:lpstr>
      <vt:lpstr>Consuming JSON text – Extracting Data – (date/times)</vt:lpstr>
      <vt:lpstr>Consuming JSON text – Extracting Data (Convenience – GetValue&lt;T&gt;)</vt:lpstr>
      <vt:lpstr>Consuming JSON text – Extracting Data (Convenience – GetValue&lt;T&gt;/no default)</vt:lpstr>
      <vt:lpstr>Consuming JSON text – Extracting Data (Convenience – GetValue&lt;T&gt;/no default)</vt:lpstr>
      <vt:lpstr>Consuming JSON text – Extracting Data (Convenience – GetValue&lt;T&gt;/default)</vt:lpstr>
      <vt:lpstr>Consuming JSON text – Extracting Data (Convenience – GetValue&lt;T&gt;/default)</vt:lpstr>
      <vt:lpstr>Consuming JSON text – Extracting Data (Convenience – TryGetValue&lt;T&gt;)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Cynthia Lewis</dc:creator>
  <cp:lastModifiedBy>Cynthia Lewis</cp:lastModifiedBy>
  <cp:revision>34</cp:revision>
  <dcterms:created xsi:type="dcterms:W3CDTF">2025-09-14T02:13:20Z</dcterms:created>
  <dcterms:modified xsi:type="dcterms:W3CDTF">2025-10-15T16:01:30Z</dcterms:modified>
</cp:coreProperties>
</file>